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_rels/notesSlide23.xml.rels" ContentType="application/vnd.openxmlformats-package.relationships+xml"/>
  <Override PartName="/ppt/notesSlides/_rels/notesSlide1.xml.rels" ContentType="application/vnd.openxmlformats-package.relationships+xml"/>
  <Override PartName="/ppt/notesSlides/_rels/notesSlide5.xml.rels" ContentType="application/vnd.openxmlformats-package.relationships+xml"/>
  <Override PartName="/ppt/notesSlides/_rels/notesSlide22.xml.rels" ContentType="application/vnd.openxmlformats-package.relationships+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jpeg" ContentType="image/jpeg"/>
  <Override PartName="/ppt/media/hdphoto1.wdp" ContentType="image/vnd.ms-photo"/>
  <Override PartName="/ppt/media/image13.png" ContentType="image/png"/>
  <Override PartName="/ppt/media/media6.mov" ContentType="video/quicktime"/>
  <Override PartName="/ppt/media/image2.png" ContentType="image/png"/>
  <Override PartName="/ppt/media/image3.png" ContentType="image/png"/>
  <Override PartName="/ppt/media/image4.png" ContentType="image/png"/>
  <Override PartName="/ppt/media/image5.png" ContentType="image/png"/>
  <Override PartName="/ppt/media/image10.png" ContentType="image/png"/>
  <Override PartName="/ppt/media/image17.jpeg" ContentType="image/jpeg"/>
  <Override PartName="/ppt/media/hdphoto2.wdp" ContentType="image/vnd.ms-photo"/>
  <Override PartName="/ppt/media/image7.png" ContentType="image/png"/>
  <Override PartName="/ppt/media/image12.png" ContentType="image/png"/>
  <Override PartName="/ppt/media/image8.jpeg" ContentType="image/jpeg"/>
  <Override PartName="/ppt/media/image14.png" ContentType="image/png"/>
  <Override PartName="/ppt/media/image9.jpeg" ContentType="image/jpeg"/>
  <Override PartName="/ppt/media/image11.png" ContentType="image/png"/>
  <Override PartName="/ppt/media/image15.png" ContentType="image/png"/>
  <Override PartName="/ppt/media/image16.png" ContentType="image/png"/>
  <Override PartName="/ppt/media/image18.jpeg" ContentType="image/jpeg"/>
  <Override PartName="/ppt/media/image19.png" ContentType="image/png"/>
  <Override PartName="/ppt/media/image20.jpeg" ContentType="image/jpeg"/>
  <Override PartName="/ppt/media/image21.png" ContentType="image/png"/>
  <Override PartName="/ppt/media/image22.jpeg" ContentType="image/jpeg"/>
  <Override PartName="/ppt/media/image23.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rgbClr val="ffffff"/>
                </a:solidFill>
                <a:latin typeface="Calibri"/>
              </a:rPr>
              <a:t>Pulse para desplazar la diapositiva</a:t>
            </a:r>
            <a:endParaRPr b="0" lang="en-US" sz="1800" spc="-1" strike="noStrike">
              <a:solidFill>
                <a:srgbClr val="ffffff"/>
              </a:solidFill>
              <a:latin typeface="Calibri"/>
            </a:endParaRPr>
          </a:p>
        </p:txBody>
      </p:sp>
      <p:sp>
        <p:nvSpPr>
          <p:cNvPr id="8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es-ES" sz="2000" spc="-1" strike="noStrike">
                <a:solidFill>
                  <a:srgbClr val="000000"/>
                </a:solidFill>
                <a:latin typeface="Arial"/>
              </a:rPr>
              <a:t>Pulse para editar el formato de las notas</a:t>
            </a:r>
            <a:endParaRPr b="0" lang="es-ES" sz="2000" spc="-1" strike="noStrike">
              <a:solidFill>
                <a:srgbClr val="000000"/>
              </a:solidFill>
              <a:latin typeface="Arial"/>
            </a:endParaRPr>
          </a:p>
        </p:txBody>
      </p:sp>
      <p:sp>
        <p:nvSpPr>
          <p:cNvPr id="84"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s-ES" sz="1400" spc="-1" strike="noStrike">
                <a:solidFill>
                  <a:srgbClr val="000000"/>
                </a:solidFill>
                <a:latin typeface="Times New Roman"/>
              </a:rPr>
              <a:t>&lt;cabecera&gt;</a:t>
            </a:r>
            <a:endParaRPr b="0" lang="es-ES" sz="1400" spc="-1" strike="noStrike">
              <a:solidFill>
                <a:srgbClr val="000000"/>
              </a:solidFill>
              <a:latin typeface="Times New Roman"/>
            </a:endParaRPr>
          </a:p>
        </p:txBody>
      </p:sp>
      <p:sp>
        <p:nvSpPr>
          <p:cNvPr id="85"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indent="0" algn="r">
              <a:buNone/>
              <a:defRPr b="0" lang="es-ES" sz="1400" spc="-1" strike="noStrike">
                <a:solidFill>
                  <a:srgbClr val="000000"/>
                </a:solidFill>
                <a:latin typeface="Times New Roman"/>
              </a:defRPr>
            </a:lvl1pPr>
          </a:lstStyle>
          <a:p>
            <a:pPr indent="0" algn="r">
              <a:buNone/>
            </a:pPr>
            <a:r>
              <a:rPr b="0" lang="es-ES" sz="1400" spc="-1" strike="noStrike">
                <a:solidFill>
                  <a:srgbClr val="000000"/>
                </a:solidFill>
                <a:latin typeface="Times New Roman"/>
              </a:rPr>
              <a:t>&lt;fecha/hora&gt;</a:t>
            </a:r>
            <a:endParaRPr b="0" lang="es-ES" sz="1400" spc="-1" strike="noStrike">
              <a:solidFill>
                <a:srgbClr val="000000"/>
              </a:solidFill>
              <a:latin typeface="Times New Roman"/>
            </a:endParaRPr>
          </a:p>
        </p:txBody>
      </p:sp>
      <p:sp>
        <p:nvSpPr>
          <p:cNvPr id="86"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indent="0">
              <a:buNone/>
              <a:defRPr b="0" lang="es-ES" sz="1400" spc="-1" strike="noStrike">
                <a:solidFill>
                  <a:srgbClr val="000000"/>
                </a:solidFill>
                <a:latin typeface="Times New Roman"/>
              </a:defRPr>
            </a:lvl1pPr>
          </a:lstStyle>
          <a:p>
            <a:pPr indent="0">
              <a:buNone/>
            </a:pPr>
            <a:r>
              <a:rPr b="0" lang="es-ES" sz="1400" spc="-1" strike="noStrike">
                <a:solidFill>
                  <a:srgbClr val="000000"/>
                </a:solidFill>
                <a:latin typeface="Times New Roman"/>
              </a:rPr>
              <a:t>&lt;pie de página&gt;</a:t>
            </a:r>
            <a:endParaRPr b="0" lang="es-ES" sz="1400" spc="-1" strike="noStrike">
              <a:solidFill>
                <a:srgbClr val="000000"/>
              </a:solidFill>
              <a:latin typeface="Times New Roman"/>
            </a:endParaRPr>
          </a:p>
        </p:txBody>
      </p:sp>
      <p:sp>
        <p:nvSpPr>
          <p:cNvPr id="87"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indent="0" algn="r">
              <a:buNone/>
              <a:defRPr b="0" lang="es-ES" sz="1400" spc="-1" strike="noStrike">
                <a:solidFill>
                  <a:srgbClr val="000000"/>
                </a:solidFill>
                <a:latin typeface="Times New Roman"/>
              </a:defRPr>
            </a:lvl1pPr>
          </a:lstStyle>
          <a:p>
            <a:pPr indent="0" algn="r">
              <a:buNone/>
            </a:pPr>
            <a:fld id="{D535DDC8-9DF6-4105-8B3A-506B7AEBFEFC}" type="slidenum">
              <a:rPr b="0" lang="es-ES" sz="1400" spc="-1" strike="noStrike">
                <a:solidFill>
                  <a:srgbClr val="000000"/>
                </a:solidFill>
                <a:latin typeface="Times New Roman"/>
              </a:rPr>
              <a:t>&lt;número&gt;</a:t>
            </a:fld>
            <a:endParaRPr b="0" lang="es-E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sldImg"/>
          </p:nvPr>
        </p:nvSpPr>
        <p:spPr>
          <a:xfrm>
            <a:off x="685800" y="1143000"/>
            <a:ext cx="5486040" cy="3085920"/>
          </a:xfrm>
          <a:prstGeom prst="rect">
            <a:avLst/>
          </a:prstGeom>
          <a:ln w="0">
            <a:noFill/>
          </a:ln>
        </p:spPr>
      </p:sp>
      <p:sp>
        <p:nvSpPr>
          <p:cNvPr id="15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es-ES" sz="1800" spc="-1" strike="noStrike">
              <a:solidFill>
                <a:srgbClr val="000000"/>
              </a:solidFill>
              <a:latin typeface="Arial"/>
            </a:endParaRPr>
          </a:p>
        </p:txBody>
      </p:sp>
      <p:sp>
        <p:nvSpPr>
          <p:cNvPr id="155" name="PlaceHolder 3"/>
          <p:cNvSpPr>
            <a:spLocks noGrp="1"/>
          </p:cNvSpPr>
          <p:nvPr>
            <p:ph type="sldNum" idx="7"/>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mn-lt"/>
                <a:ea typeface="+mn-ea"/>
              </a:defRPr>
            </a:lvl1pPr>
          </a:lstStyle>
          <a:p>
            <a:pPr indent="0" algn="r">
              <a:lnSpc>
                <a:spcPct val="100000"/>
              </a:lnSpc>
              <a:buNone/>
            </a:pPr>
            <a:fld id="{6B78AB15-9C26-41F4-94EF-F98BB12B2849}" type="slidenum">
              <a:rPr b="0" lang="en-US" sz="1200" spc="-1" strike="noStrike">
                <a:solidFill>
                  <a:srgbClr val="000000"/>
                </a:solidFill>
                <a:latin typeface="+mn-lt"/>
                <a:ea typeface="+mn-ea"/>
              </a:rPr>
              <a:t>&lt;número&gt;</a:t>
            </a:fld>
            <a:endParaRPr b="0" lang="es-ES"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PlaceHolder 1"/>
          <p:cNvSpPr>
            <a:spLocks noGrp="1"/>
          </p:cNvSpPr>
          <p:nvPr>
            <p:ph type="sldImg"/>
          </p:nvPr>
        </p:nvSpPr>
        <p:spPr>
          <a:xfrm>
            <a:off x="685800" y="1143000"/>
            <a:ext cx="5486040" cy="3085920"/>
          </a:xfrm>
          <a:prstGeom prst="rect">
            <a:avLst/>
          </a:prstGeom>
          <a:ln w="0">
            <a:noFill/>
          </a:ln>
        </p:spPr>
      </p:sp>
      <p:sp>
        <p:nvSpPr>
          <p:cNvPr id="16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es-ES" sz="1800" spc="-1" strike="noStrike">
              <a:solidFill>
                <a:srgbClr val="000000"/>
              </a:solidFill>
              <a:latin typeface="Arial"/>
            </a:endParaRPr>
          </a:p>
        </p:txBody>
      </p:sp>
      <p:sp>
        <p:nvSpPr>
          <p:cNvPr id="161" name="PlaceHolder 3"/>
          <p:cNvSpPr>
            <a:spLocks noGrp="1"/>
          </p:cNvSpPr>
          <p:nvPr>
            <p:ph type="sldNum" idx="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s-ES" sz="1200" spc="-1" strike="noStrike">
                <a:solidFill>
                  <a:srgbClr val="000000"/>
                </a:solidFill>
                <a:latin typeface="Times New Roman"/>
              </a:defRPr>
            </a:lvl1pPr>
          </a:lstStyle>
          <a:p>
            <a:pPr indent="0" algn="r">
              <a:lnSpc>
                <a:spcPct val="100000"/>
              </a:lnSpc>
              <a:buNone/>
            </a:pPr>
            <a:fld id="{CAEA4C41-B956-431B-9D23-80B3ACCB5492}" type="slidenum">
              <a:rPr b="0" lang="es-ES" sz="1200" spc="-1" strike="noStrike">
                <a:solidFill>
                  <a:srgbClr val="000000"/>
                </a:solidFill>
                <a:latin typeface="Times New Roman"/>
              </a:rPr>
              <a:t>&lt;número&gt;</a:t>
            </a:fld>
            <a:endParaRPr b="0" lang="es-ES"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685800" y="1143000"/>
            <a:ext cx="5486040" cy="3085920"/>
          </a:xfrm>
          <a:prstGeom prst="rect">
            <a:avLst/>
          </a:prstGeom>
          <a:ln w="0">
            <a:noFill/>
          </a:ln>
        </p:spPr>
      </p:sp>
      <p:sp>
        <p:nvSpPr>
          <p:cNvPr id="163"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es-ES" sz="1800" spc="-1" strike="noStrike">
              <a:solidFill>
                <a:srgbClr val="000000"/>
              </a:solidFill>
              <a:latin typeface="Arial"/>
            </a:endParaRPr>
          </a:p>
        </p:txBody>
      </p:sp>
      <p:sp>
        <p:nvSpPr>
          <p:cNvPr id="164"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s-ES" sz="1200" spc="-1" strike="noStrike">
                <a:solidFill>
                  <a:srgbClr val="000000"/>
                </a:solidFill>
                <a:latin typeface="Times New Roman"/>
              </a:defRPr>
            </a:lvl1pPr>
          </a:lstStyle>
          <a:p>
            <a:pPr indent="0" algn="r">
              <a:lnSpc>
                <a:spcPct val="100000"/>
              </a:lnSpc>
              <a:buNone/>
            </a:pPr>
            <a:fld id="{F7E1CC16-BE68-4D30-A191-D8F95720F5BC}" type="slidenum">
              <a:rPr b="0" lang="es-ES" sz="1200" spc="-1" strike="noStrike">
                <a:solidFill>
                  <a:srgbClr val="000000"/>
                </a:solidFill>
                <a:latin typeface="Times New Roman"/>
              </a:rPr>
              <a:t>&lt;número&gt;</a:t>
            </a:fld>
            <a:endParaRPr b="0" lang="es-ES"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sldImg"/>
          </p:nvPr>
        </p:nvSpPr>
        <p:spPr>
          <a:xfrm>
            <a:off x="685800" y="1143000"/>
            <a:ext cx="5486040" cy="3085920"/>
          </a:xfrm>
          <a:prstGeom prst="rect">
            <a:avLst/>
          </a:prstGeom>
          <a:ln w="0">
            <a:noFill/>
          </a:ln>
        </p:spPr>
      </p:sp>
      <p:sp>
        <p:nvSpPr>
          <p:cNvPr id="157"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es-ES" sz="1800" spc="-1" strike="noStrike">
              <a:solidFill>
                <a:srgbClr val="000000"/>
              </a:solidFill>
              <a:latin typeface="Arial"/>
            </a:endParaRPr>
          </a:p>
        </p:txBody>
      </p:sp>
      <p:sp>
        <p:nvSpPr>
          <p:cNvPr id="158" name="PlaceHolder 3"/>
          <p:cNvSpPr>
            <a:spLocks noGrp="1"/>
          </p:cNvSpPr>
          <p:nvPr>
            <p:ph type="sldNum" idx="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s-ES" sz="1200" spc="-1" strike="noStrike">
                <a:solidFill>
                  <a:srgbClr val="000000"/>
                </a:solidFill>
                <a:latin typeface="Times New Roman"/>
              </a:defRPr>
            </a:lvl1pPr>
          </a:lstStyle>
          <a:p>
            <a:pPr indent="0" algn="r">
              <a:lnSpc>
                <a:spcPct val="100000"/>
              </a:lnSpc>
              <a:buNone/>
            </a:pPr>
            <a:fld id="{CC8A739B-5849-4666-B079-93353A15DFF8}" type="slidenum">
              <a:rPr b="0" lang="es-ES" sz="1200" spc="-1" strike="noStrike">
                <a:solidFill>
                  <a:srgbClr val="000000"/>
                </a:solidFill>
                <a:latin typeface="Times New Roman"/>
              </a:rPr>
              <a:t>&lt;número&gt;</a:t>
            </a:fld>
            <a:endParaRPr b="0" lang="es-E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2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2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2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3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3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08104FC0-9348-4DA6-AADE-CADBA8258EDE}" type="slidenum">
              <a:t>&lt;#&gt;</a:t>
            </a:fld>
          </a:p>
        </p:txBody>
      </p:sp>
      <p:sp>
        <p:nvSpPr>
          <p:cNvPr id="4" name="PlaceHolder 3"/>
          <p:cNvSpPr>
            <a:spLocks noGrp="1"/>
          </p:cNvSpPr>
          <p:nvPr>
            <p:ph type="dt" idx="1"/>
          </p:nvPr>
        </p:nvSpPr>
        <p:spPr/>
        <p:txBody>
          <a:bodyPr/>
          <a:p>
            <a:r>
              <a:rPr lang="es-E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s-ES" sz="3200" spc="-1" strike="noStrike">
              <a:solidFill>
                <a:srgbClr val="ffffff"/>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DE01F26-BE25-48D5-82DE-60DE1E40DC75}"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B9F5D2B-6924-4FB1-A8F2-76108F1BF684}" type="slidenum">
              <a:t>&lt;#&gt;</a:t>
            </a:fld>
          </a:p>
        </p:txBody>
      </p:sp>
      <p:sp>
        <p:nvSpPr>
          <p:cNvPr id="6" name="PlaceHolder 5"/>
          <p:cNvSpPr>
            <a:spLocks noGrp="1"/>
          </p:cNvSpPr>
          <p:nvPr>
            <p:ph type="dt" idx="1"/>
          </p:nvPr>
        </p:nvSpPr>
        <p:spPr/>
        <p:txBody>
          <a:bodyPr/>
          <a:p>
            <a:r>
              <a:rPr lang="es-E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5F4F979-F094-4B66-B99A-3582642DC710}"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474AD39B-F47D-4C72-8A31-EC4585A44CC1}"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s-ES" sz="3200" spc="-1" strike="noStrike">
              <a:solidFill>
                <a:srgbClr val="ffffff"/>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1200BDB-1AAE-4614-876A-17286BE8F19B}" type="slidenum">
              <a:t>&lt;#&gt;</a:t>
            </a:fld>
          </a:p>
        </p:txBody>
      </p:sp>
      <p:sp>
        <p:nvSpPr>
          <p:cNvPr id="5" name="PlaceHolder 4"/>
          <p:cNvSpPr>
            <a:spLocks noGrp="1"/>
          </p:cNvSpPr>
          <p:nvPr>
            <p:ph type="dt" idx="1"/>
          </p:nvPr>
        </p:nvSpPr>
        <p:spPr/>
        <p:txBody>
          <a:bodyPr/>
          <a:p>
            <a:r>
              <a:rPr lang="es-E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859A5E3-872C-4B9F-B7B2-E9DC6ED4D517}"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s-ES" sz="3200" spc="-1" strike="noStrike">
              <a:solidFill>
                <a:srgbClr val="ffffff"/>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9A03AE8E-B4AB-4AE1-9AFE-647C529D5B6B}"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82D5125-B893-4362-9226-779F2C069AAC}" type="slidenum">
              <a:t>&lt;#&gt;</a:t>
            </a:fld>
          </a:p>
        </p:txBody>
      </p:sp>
      <p:sp>
        <p:nvSpPr>
          <p:cNvPr id="8" name="PlaceHolder 7"/>
          <p:cNvSpPr>
            <a:spLocks noGrp="1"/>
          </p:cNvSpPr>
          <p:nvPr>
            <p:ph type="dt" idx="1"/>
          </p:nvPr>
        </p:nvSpPr>
        <p:spPr/>
        <p:txBody>
          <a:bodyPr/>
          <a:p>
            <a:r>
              <a:rPr lang="es-E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5BF6F8A4-169B-4864-9955-94535EA83A5D}" type="slidenum">
              <a:t>&lt;#&gt;</a:t>
            </a:fld>
          </a:p>
        </p:txBody>
      </p:sp>
      <p:sp>
        <p:nvSpPr>
          <p:cNvPr id="7" name="PlaceHolder 6"/>
          <p:cNvSpPr>
            <a:spLocks noGrp="1"/>
          </p:cNvSpPr>
          <p:nvPr>
            <p:ph type="dt" idx="1"/>
          </p:nvPr>
        </p:nvSpPr>
        <p:spPr/>
        <p:txBody>
          <a:bodyPr/>
          <a:p>
            <a:r>
              <a:rPr lang="es-E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9123078C-35A5-451C-BFA1-DAB2E1AAB10A}" type="slidenum">
              <a:t>&lt;#&gt;</a:t>
            </a:fld>
          </a:p>
        </p:txBody>
      </p:sp>
      <p:sp>
        <p:nvSpPr>
          <p:cNvPr id="9" name="PlaceHolder 8"/>
          <p:cNvSpPr>
            <a:spLocks noGrp="1"/>
          </p:cNvSpPr>
          <p:nvPr>
            <p:ph type="dt" idx="1"/>
          </p:nvPr>
        </p:nvSpPr>
        <p:spPr/>
        <p:txBody>
          <a:bodyPr/>
          <a:p>
            <a:r>
              <a:rPr lang="es-E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7B26FD4A-CE37-427A-BC90-F408240BA568}" type="slidenum">
              <a:t>&lt;#&gt;</a:t>
            </a:fld>
          </a:p>
        </p:txBody>
      </p:sp>
      <p:sp>
        <p:nvSpPr>
          <p:cNvPr id="11" name="PlaceHolder 10"/>
          <p:cNvSpPr>
            <a:spLocks noGrp="1"/>
          </p:cNvSpPr>
          <p:nvPr>
            <p:ph type="dt" idx="1"/>
          </p:nvPr>
        </p:nvSpPr>
        <p:spPr/>
        <p:txBody>
          <a:bodyPr/>
          <a:p>
            <a:r>
              <a:rPr lang="es-E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1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s-ES" sz="3200" spc="-1" strike="noStrike">
              <a:solidFill>
                <a:srgbClr val="ffffff"/>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1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1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1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1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2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rgbClr val="ffffff"/>
              </a:solidFill>
              <a:latin typeface="Calibri"/>
            </a:endParaRPr>
          </a:p>
        </p:txBody>
      </p:sp>
      <p:sp>
        <p:nvSpPr>
          <p:cNvPr id="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
        <p:nvSpPr>
          <p:cNvPr id="2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US" sz="1800" spc="-1" strike="noStrike">
              <a:solidFill>
                <a:srgbClr val="ffffff"/>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Shape 0"/>
          <p:cNvSpPr/>
          <p:nvPr/>
        </p:nvSpPr>
        <p:spPr>
          <a:xfrm>
            <a:off x="0" y="0"/>
            <a:ext cx="12191760" cy="6857640"/>
          </a:xfrm>
          <a:prstGeom prst="rect">
            <a:avLst/>
          </a:prstGeom>
          <a:solidFill>
            <a:srgbClr val="18181b"/>
          </a:solidFill>
          <a:ln w="0">
            <a:noFill/>
          </a:ln>
        </p:spPr>
        <p:style>
          <a:lnRef idx="0"/>
          <a:fillRef idx="0"/>
          <a:effectRef idx="0"/>
          <a:fontRef idx="minor"/>
        </p:style>
        <p:txBody>
          <a:bodyPr lIns="90000" rIns="90000" tIns="45000" bIns="45000" anchor="t">
            <a:noAutofit/>
          </a:bodyPr>
          <a:p>
            <a:endParaRPr b="0" lang="es-ES" sz="1800" spc="-1" strike="noStrike">
              <a:solidFill>
                <a:srgbClr val="ffffff"/>
              </a:solidFill>
              <a:latin typeface="Arial"/>
            </a:endParaRPr>
          </a:p>
        </p:txBody>
      </p:sp>
      <p:sp>
        <p:nvSpPr>
          <p:cNvPr id="1" name="Shape 1"/>
          <p:cNvSpPr/>
          <p:nvPr/>
        </p:nvSpPr>
        <p:spPr>
          <a:xfrm>
            <a:off x="0" y="0"/>
            <a:ext cx="12191760" cy="6857640"/>
          </a:xfrm>
          <a:prstGeom prst="rect">
            <a:avLst/>
          </a:prstGeom>
          <a:solidFill>
            <a:srgbClr val="0f0f10"/>
          </a:solidFill>
          <a:ln w="0">
            <a:noFill/>
          </a:ln>
        </p:spPr>
        <p:style>
          <a:lnRef idx="0"/>
          <a:fillRef idx="0"/>
          <a:effectRef idx="0"/>
          <a:fontRef idx="minor"/>
        </p:style>
        <p:txBody>
          <a:bodyPr lIns="90000" rIns="90000" tIns="45000" bIns="45000" anchor="t">
            <a:noAutofit/>
          </a:bodyPr>
          <a:p>
            <a:endParaRPr b="0" lang="es-ES" sz="1800" spc="-1" strike="noStrike">
              <a:solidFill>
                <a:srgbClr val="ffffff"/>
              </a:solidFill>
              <a:latin typeface="Arial"/>
            </a:endParaRPr>
          </a:p>
        </p:txBody>
      </p:sp>
      <p:sp>
        <p:nvSpPr>
          <p:cNvPr id="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rgbClr val="ffffff"/>
                </a:solidFill>
                <a:latin typeface="Calibri"/>
              </a:rPr>
              <a:t>Pulse para editar el formato del texto de título</a:t>
            </a:r>
            <a:endParaRPr b="0" lang="en-US" sz="1800" spc="-1" strike="noStrike">
              <a:solidFill>
                <a:srgbClr val="ffffff"/>
              </a:solidFill>
              <a:latin typeface="Calibri"/>
            </a:endParaRP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1800" spc="-1" strike="noStrike">
                <a:solidFill>
                  <a:srgbClr val="ffffff"/>
                </a:solidFill>
                <a:latin typeface="Calibri"/>
              </a:rPr>
              <a:t>Pulse para editar el formato de texto del esquema</a:t>
            </a:r>
            <a:endParaRPr b="0" lang="en-US" sz="1800" spc="-1" strike="noStrike">
              <a:solidFill>
                <a:srgbClr val="ffffff"/>
              </a:solidFill>
              <a:latin typeface="Calibri"/>
            </a:endParaRPr>
          </a:p>
          <a:p>
            <a:pPr lvl="1" marL="864000" indent="-324000">
              <a:spcBef>
                <a:spcPts val="1134"/>
              </a:spcBef>
              <a:buClr>
                <a:srgbClr val="ffffff"/>
              </a:buClr>
              <a:buSzPct val="75000"/>
              <a:buFont typeface="Symbol" charset="2"/>
              <a:buChar char=""/>
            </a:pPr>
            <a:r>
              <a:rPr b="0" lang="en-US" sz="1400" spc="-1" strike="noStrike">
                <a:solidFill>
                  <a:srgbClr val="ffffff"/>
                </a:solidFill>
                <a:latin typeface="Calibri"/>
              </a:rPr>
              <a:t>Segundo nivel del esquema</a:t>
            </a:r>
            <a:endParaRPr b="0" lang="en-US" sz="1400" spc="-1" strike="noStrike">
              <a:solidFill>
                <a:srgbClr val="ffffff"/>
              </a:solidFill>
              <a:latin typeface="Calibri"/>
            </a:endParaRPr>
          </a:p>
          <a:p>
            <a:pPr lvl="2" marL="1296000" indent="-288000">
              <a:spcBef>
                <a:spcPts val="850"/>
              </a:spcBef>
              <a:buClr>
                <a:srgbClr val="ffffff"/>
              </a:buClr>
              <a:buSzPct val="45000"/>
              <a:buFont typeface="Wingdings" charset="2"/>
              <a:buChar char=""/>
            </a:pPr>
            <a:r>
              <a:rPr b="0" lang="en-US" sz="1200" spc="-1" strike="noStrike">
                <a:solidFill>
                  <a:srgbClr val="ffffff"/>
                </a:solidFill>
                <a:latin typeface="Calibri"/>
              </a:rPr>
              <a:t>Tercer nivel del esquema</a:t>
            </a:r>
            <a:endParaRPr b="0" lang="en-US" sz="1200" spc="-1" strike="noStrike">
              <a:solidFill>
                <a:srgbClr val="ffffff"/>
              </a:solidFill>
              <a:latin typeface="Calibri"/>
            </a:endParaRPr>
          </a:p>
          <a:p>
            <a:pPr lvl="3" marL="1728000" indent="-216000">
              <a:spcBef>
                <a:spcPts val="567"/>
              </a:spcBef>
              <a:buClr>
                <a:srgbClr val="ffffff"/>
              </a:buClr>
              <a:buSzPct val="75000"/>
              <a:buFont typeface="Symbol" charset="2"/>
              <a:buChar char=""/>
            </a:pPr>
            <a:r>
              <a:rPr b="0" lang="en-US" sz="1200" spc="-1" strike="noStrike">
                <a:solidFill>
                  <a:srgbClr val="ffffff"/>
                </a:solidFill>
                <a:latin typeface="Calibri"/>
              </a:rPr>
              <a:t>Cuarto nivel del esquema</a:t>
            </a:r>
            <a:endParaRPr b="0" lang="en-US" sz="1200" spc="-1" strike="noStrike">
              <a:solidFill>
                <a:srgbClr val="ffffff"/>
              </a:solidFill>
              <a:latin typeface="Calibri"/>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Calibri"/>
              </a:rPr>
              <a:t>Quinto nivel del esquema</a:t>
            </a:r>
            <a:endParaRPr b="0" lang="en-US" sz="2000" spc="-1" strike="noStrike">
              <a:solidFill>
                <a:srgbClr val="ffffff"/>
              </a:solidFill>
              <a:latin typeface="Calibri"/>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Calibri"/>
              </a:rPr>
              <a:t>Sexto nivel del esquema</a:t>
            </a:r>
            <a:endParaRPr b="0" lang="en-US" sz="2000" spc="-1" strike="noStrike">
              <a:solidFill>
                <a:srgbClr val="ffffff"/>
              </a:solidFill>
              <a:latin typeface="Calibri"/>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Calibri"/>
              </a:rPr>
              <a:t>Séptimo nivel del esquema</a:t>
            </a:r>
            <a:endParaRPr b="0" lang="en-US" sz="2000" spc="-1" strike="noStrike">
              <a:solidFill>
                <a:srgbClr val="ffffff"/>
              </a:solidFill>
              <a:latin typeface="Calibri"/>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40" name="Picture 4" descr="Celestia-R1---OverlayContentHD.png"/>
          <p:cNvPicPr/>
          <p:nvPr/>
        </p:nvPicPr>
        <p:blipFill>
          <a:blip r:embed="rId3"/>
          <a:stretch/>
        </p:blipFill>
        <p:spPr>
          <a:xfrm>
            <a:off x="0" y="0"/>
            <a:ext cx="12188520" cy="6855840"/>
          </a:xfrm>
          <a:prstGeom prst="rect">
            <a:avLst/>
          </a:prstGeom>
          <a:ln w="0">
            <a:noFill/>
          </a:ln>
        </p:spPr>
      </p:pic>
      <p:sp>
        <p:nvSpPr>
          <p:cNvPr id="41" name="PlaceHolder 1"/>
          <p:cNvSpPr>
            <a:spLocks noGrp="1"/>
          </p:cNvSpPr>
          <p:nvPr>
            <p:ph type="dt" idx="1"/>
          </p:nvPr>
        </p:nvSpPr>
        <p:spPr>
          <a:xfrm>
            <a:off x="8589600" y="5870520"/>
            <a:ext cx="1599840" cy="377640"/>
          </a:xfrm>
          <a:prstGeom prst="rect">
            <a:avLst/>
          </a:prstGeom>
          <a:noFill/>
          <a:ln w="0">
            <a:noFill/>
          </a:ln>
        </p:spPr>
        <p:txBody>
          <a:bodyPr anchor="ctr">
            <a:noAutofit/>
          </a:bodyPr>
          <a:lstStyle>
            <a:lvl1pPr indent="0" algn="r">
              <a:lnSpc>
                <a:spcPct val="100000"/>
              </a:lnSpc>
              <a:buNone/>
              <a:defRPr b="0" lang="en-US" sz="1000" spc="-1" strike="noStrike">
                <a:solidFill>
                  <a:srgbClr val="ffffff"/>
                </a:solidFill>
                <a:latin typeface="Calibri"/>
              </a:defRPr>
            </a:lvl1pPr>
          </a:lstStyle>
          <a:p>
            <a:pPr indent="0" algn="r">
              <a:lnSpc>
                <a:spcPct val="100000"/>
              </a:lnSpc>
              <a:buNone/>
            </a:pPr>
            <a:r>
              <a:rPr b="0" lang="en-US" sz="1000" spc="-1" strike="noStrike">
                <a:solidFill>
                  <a:srgbClr val="ffffff"/>
                </a:solidFill>
                <a:latin typeface="Calibri"/>
              </a:rPr>
              <a:t>&lt;fecha/hora&gt;</a:t>
            </a:r>
            <a:endParaRPr b="0" lang="es-ES" sz="1000" spc="-1" strike="noStrike">
              <a:solidFill>
                <a:srgbClr val="ffffff"/>
              </a:solidFill>
              <a:latin typeface="Times New Roman"/>
            </a:endParaRPr>
          </a:p>
        </p:txBody>
      </p:sp>
      <p:sp>
        <p:nvSpPr>
          <p:cNvPr id="42" name="PlaceHolder 2"/>
          <p:cNvSpPr>
            <a:spLocks noGrp="1"/>
          </p:cNvSpPr>
          <p:nvPr>
            <p:ph type="ftr" idx="2"/>
          </p:nvPr>
        </p:nvSpPr>
        <p:spPr>
          <a:xfrm>
            <a:off x="685800" y="5870520"/>
            <a:ext cx="7827120" cy="377640"/>
          </a:xfrm>
          <a:prstGeom prst="rect">
            <a:avLst/>
          </a:prstGeom>
          <a:noFill/>
          <a:ln w="0">
            <a:noFill/>
          </a:ln>
        </p:spPr>
        <p:txBody>
          <a:bodyPr anchor="ctr">
            <a:noAutofit/>
          </a:bodyPr>
          <a:lstStyle>
            <a:lvl1pPr indent="0" algn="ctr">
              <a:buNone/>
              <a:defRPr b="0" lang="es-ES" sz="1400" spc="-1" strike="noStrike">
                <a:solidFill>
                  <a:srgbClr val="ffffff"/>
                </a:solidFill>
                <a:latin typeface="Times New Roman"/>
              </a:defRPr>
            </a:lvl1pPr>
          </a:lstStyle>
          <a:p>
            <a:pPr indent="0" algn="ctr">
              <a:buNone/>
            </a:pPr>
            <a:r>
              <a:rPr b="0" lang="es-ES" sz="1400" spc="-1" strike="noStrike">
                <a:solidFill>
                  <a:srgbClr val="ffffff"/>
                </a:solidFill>
                <a:latin typeface="Times New Roman"/>
              </a:rPr>
              <a:t>&lt;pie de página&gt;</a:t>
            </a:r>
            <a:endParaRPr b="0" lang="es-ES" sz="1400" spc="-1" strike="noStrike">
              <a:solidFill>
                <a:srgbClr val="ffffff"/>
              </a:solidFill>
              <a:latin typeface="Times New Roman"/>
            </a:endParaRPr>
          </a:p>
        </p:txBody>
      </p:sp>
      <p:sp>
        <p:nvSpPr>
          <p:cNvPr id="43" name="PlaceHolder 3"/>
          <p:cNvSpPr>
            <a:spLocks noGrp="1"/>
          </p:cNvSpPr>
          <p:nvPr>
            <p:ph type="sldNum" idx="3"/>
          </p:nvPr>
        </p:nvSpPr>
        <p:spPr>
          <a:xfrm>
            <a:off x="10266120" y="5870520"/>
            <a:ext cx="550800" cy="377640"/>
          </a:xfrm>
          <a:prstGeom prst="rect">
            <a:avLst/>
          </a:prstGeom>
          <a:noFill/>
          <a:ln w="0">
            <a:noFill/>
          </a:ln>
        </p:spPr>
        <p:txBody>
          <a:bodyPr anchor="ctr">
            <a:noAutofit/>
          </a:bodyPr>
          <a:lstStyle>
            <a:lvl1pPr indent="0" algn="r">
              <a:lnSpc>
                <a:spcPct val="100000"/>
              </a:lnSpc>
              <a:buNone/>
              <a:defRPr b="0" lang="en-US" sz="1000" spc="-1" strike="noStrike">
                <a:solidFill>
                  <a:srgbClr val="ffffff"/>
                </a:solidFill>
                <a:latin typeface="Calibri"/>
              </a:defRPr>
            </a:lvl1pPr>
          </a:lstStyle>
          <a:p>
            <a:pPr indent="0" algn="r">
              <a:lnSpc>
                <a:spcPct val="100000"/>
              </a:lnSpc>
              <a:buNone/>
            </a:pPr>
            <a:fld id="{E8E7F89D-67AD-4224-9EB1-1E7F8DF6A4B2}" type="slidenum">
              <a:rPr b="0" lang="en-US" sz="1000" spc="-1" strike="noStrike">
                <a:solidFill>
                  <a:srgbClr val="ffffff"/>
                </a:solidFill>
                <a:latin typeface="Calibri"/>
              </a:rPr>
              <a:t>&lt;número&gt;</a:t>
            </a:fld>
            <a:endParaRPr b="0" lang="es-ES" sz="1000" spc="-1" strike="noStrike">
              <a:solidFill>
                <a:srgbClr val="ffffff"/>
              </a:solidFill>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rgbClr val="ffffff"/>
                </a:solidFill>
                <a:latin typeface="Calibri"/>
              </a:rPr>
              <a:t>Pulse para editar el formato del texto de título</a:t>
            </a:r>
            <a:endParaRPr b="0" lang="en-US" sz="1800" spc="-1" strike="noStrike">
              <a:solidFill>
                <a:srgbClr val="ffffff"/>
              </a:solidFill>
              <a:latin typeface="Calibri"/>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1800" spc="-1" strike="noStrike">
                <a:solidFill>
                  <a:srgbClr val="ffffff"/>
                </a:solidFill>
                <a:latin typeface="Calibri"/>
              </a:rPr>
              <a:t>Pulse para editar el formato de texto del esquema</a:t>
            </a:r>
            <a:endParaRPr b="0" lang="en-US" sz="1800" spc="-1" strike="noStrike">
              <a:solidFill>
                <a:srgbClr val="ffffff"/>
              </a:solidFill>
              <a:latin typeface="Calibri"/>
            </a:endParaRPr>
          </a:p>
          <a:p>
            <a:pPr lvl="1" marL="864000" indent="-324000">
              <a:spcBef>
                <a:spcPts val="1134"/>
              </a:spcBef>
              <a:buClr>
                <a:srgbClr val="ffffff"/>
              </a:buClr>
              <a:buSzPct val="75000"/>
              <a:buFont typeface="Symbol" charset="2"/>
              <a:buChar char=""/>
            </a:pPr>
            <a:r>
              <a:rPr b="0" lang="en-US" sz="1400" spc="-1" strike="noStrike">
                <a:solidFill>
                  <a:srgbClr val="ffffff"/>
                </a:solidFill>
                <a:latin typeface="Calibri"/>
              </a:rPr>
              <a:t>Segundo nivel del esquema</a:t>
            </a:r>
            <a:endParaRPr b="0" lang="en-US" sz="1400" spc="-1" strike="noStrike">
              <a:solidFill>
                <a:srgbClr val="ffffff"/>
              </a:solidFill>
              <a:latin typeface="Calibri"/>
            </a:endParaRPr>
          </a:p>
          <a:p>
            <a:pPr lvl="2" marL="1296000" indent="-288000">
              <a:spcBef>
                <a:spcPts val="850"/>
              </a:spcBef>
              <a:buClr>
                <a:srgbClr val="ffffff"/>
              </a:buClr>
              <a:buSzPct val="45000"/>
              <a:buFont typeface="Wingdings" charset="2"/>
              <a:buChar char=""/>
            </a:pPr>
            <a:r>
              <a:rPr b="0" lang="en-US" sz="1200" spc="-1" strike="noStrike">
                <a:solidFill>
                  <a:srgbClr val="ffffff"/>
                </a:solidFill>
                <a:latin typeface="Calibri"/>
              </a:rPr>
              <a:t>Tercer nivel del esquema</a:t>
            </a:r>
            <a:endParaRPr b="0" lang="en-US" sz="1200" spc="-1" strike="noStrike">
              <a:solidFill>
                <a:srgbClr val="ffffff"/>
              </a:solidFill>
              <a:latin typeface="Calibri"/>
            </a:endParaRPr>
          </a:p>
          <a:p>
            <a:pPr lvl="3" marL="1728000" indent="-216000">
              <a:spcBef>
                <a:spcPts val="567"/>
              </a:spcBef>
              <a:buClr>
                <a:srgbClr val="ffffff"/>
              </a:buClr>
              <a:buSzPct val="75000"/>
              <a:buFont typeface="Symbol" charset="2"/>
              <a:buChar char=""/>
            </a:pPr>
            <a:r>
              <a:rPr b="0" lang="en-US" sz="1200" spc="-1" strike="noStrike">
                <a:solidFill>
                  <a:srgbClr val="ffffff"/>
                </a:solidFill>
                <a:latin typeface="Calibri"/>
              </a:rPr>
              <a:t>Cuarto nivel del esquema</a:t>
            </a:r>
            <a:endParaRPr b="0" lang="en-US" sz="1200" spc="-1" strike="noStrike">
              <a:solidFill>
                <a:srgbClr val="ffffff"/>
              </a:solidFill>
              <a:latin typeface="Calibri"/>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Calibri"/>
              </a:rPr>
              <a:t>Quinto nivel del esquema</a:t>
            </a:r>
            <a:endParaRPr b="0" lang="en-US" sz="2000" spc="-1" strike="noStrike">
              <a:solidFill>
                <a:srgbClr val="ffffff"/>
              </a:solidFill>
              <a:latin typeface="Calibri"/>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Calibri"/>
              </a:rPr>
              <a:t>Sexto nivel del esquema</a:t>
            </a:r>
            <a:endParaRPr b="0" lang="en-US" sz="2000" spc="-1" strike="noStrike">
              <a:solidFill>
                <a:srgbClr val="ffffff"/>
              </a:solidFill>
              <a:latin typeface="Calibri"/>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Calibri"/>
              </a:rPr>
              <a:t>Séptimo nivel del esquema</a:t>
            </a:r>
            <a:endParaRPr b="0" lang="en-US" sz="2000" spc="-1" strike="noStrike">
              <a:solidFill>
                <a:srgbClr val="ffffff"/>
              </a:solidFill>
              <a:latin typeface="Calibri"/>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microsoft.com/office/2007/relationships/hdphoto" Target="../media/hdphoto1.wdp"/><Relationship Id="rId4" Type="http://schemas.openxmlformats.org/officeDocument/2006/relationships/image" Target="../media/image5.png"/><Relationship Id="rId5" Type="http://schemas.microsoft.com/office/2007/relationships/hdphoto" Target="../media/hdphoto2.wdp"/><Relationship Id="rId6" Type="http://schemas.openxmlformats.org/officeDocument/2006/relationships/slideLayout" Target="../slideLayouts/slideLayout1.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5.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5.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video" Target="../media/media6.mov"/><Relationship Id="rId2" Type="http://schemas.microsoft.com/office/2007/relationships/media" Target="../media/media6.mov"/><Relationship Id="rId3" Type="http://schemas.openxmlformats.org/officeDocument/2006/relationships/image" Target="../media/image7.png"/><Relationship Id="rId4"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png"/><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3.png"/><Relationship Id="rId6"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5.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Image 0" descr="preencoded.png"/>
          <p:cNvPicPr/>
          <p:nvPr/>
        </p:nvPicPr>
        <p:blipFill>
          <a:blip r:embed="rId1"/>
          <a:stretch/>
        </p:blipFill>
        <p:spPr>
          <a:xfrm>
            <a:off x="0" y="0"/>
            <a:ext cx="4571640" cy="6857640"/>
          </a:xfrm>
          <a:prstGeom prst="rect">
            <a:avLst/>
          </a:prstGeom>
          <a:ln w="0">
            <a:noFill/>
          </a:ln>
        </p:spPr>
      </p:pic>
      <p:sp>
        <p:nvSpPr>
          <p:cNvPr id="89" name="Text 0"/>
          <p:cNvSpPr/>
          <p:nvPr/>
        </p:nvSpPr>
        <p:spPr>
          <a:xfrm>
            <a:off x="5233320" y="546480"/>
            <a:ext cx="6296760" cy="3543480"/>
          </a:xfrm>
          <a:prstGeom prst="rect">
            <a:avLst/>
          </a:prstGeom>
          <a:noFill/>
          <a:ln w="0">
            <a:noFill/>
          </a:ln>
        </p:spPr>
        <p:style>
          <a:lnRef idx="0"/>
          <a:fillRef idx="0"/>
          <a:effectRef idx="0"/>
          <a:fontRef idx="minor"/>
        </p:style>
        <p:txBody>
          <a:bodyPr lIns="0" rIns="0" tIns="0" bIns="0" anchor="t">
            <a:noAutofit/>
          </a:bodyPr>
          <a:p>
            <a:pPr>
              <a:lnSpc>
                <a:spcPts val="4626"/>
              </a:lnSpc>
            </a:pPr>
            <a:r>
              <a:rPr b="0" lang="en-US" sz="3709" spc="-1" strike="noStrike">
                <a:solidFill>
                  <a:srgbClr val="fbf3fa"/>
                </a:solidFill>
                <a:latin typeface="Fira Mono Medium"/>
                <a:ea typeface="Fira Mono Medium"/>
              </a:rPr>
              <a:t>APLICACIÓN PRÁCTICA TÉCNICAS DE PROMPTS</a:t>
            </a:r>
            <a:endParaRPr b="0" lang="es-ES" sz="3709" spc="-1" strike="noStrike">
              <a:solidFill>
                <a:srgbClr val="ffffff"/>
              </a:solidFill>
              <a:latin typeface="Arial"/>
            </a:endParaRPr>
          </a:p>
        </p:txBody>
      </p:sp>
      <p:sp>
        <p:nvSpPr>
          <p:cNvPr id="90" name="Text 1"/>
          <p:cNvSpPr/>
          <p:nvPr/>
        </p:nvSpPr>
        <p:spPr>
          <a:xfrm>
            <a:off x="5233320" y="2529000"/>
            <a:ext cx="6296760" cy="906840"/>
          </a:xfrm>
          <a:prstGeom prst="rect">
            <a:avLst/>
          </a:prstGeom>
          <a:noFill/>
          <a:ln w="0">
            <a:noFill/>
          </a:ln>
        </p:spPr>
        <p:style>
          <a:lnRef idx="0"/>
          <a:fillRef idx="0"/>
          <a:effectRef idx="0"/>
          <a:fontRef idx="minor"/>
        </p:style>
        <p:txBody>
          <a:bodyPr lIns="0" rIns="0" tIns="0" bIns="0" anchor="t">
            <a:noAutofit/>
          </a:bodyPr>
          <a:p>
            <a:pPr>
              <a:lnSpc>
                <a:spcPts val="2375"/>
              </a:lnSpc>
            </a:pPr>
            <a:r>
              <a:rPr b="0" lang="en-US" sz="1460" spc="-1" strike="noStrike">
                <a:solidFill>
                  <a:srgbClr val="e0d6de"/>
                </a:solidFill>
                <a:latin typeface="Fira Sans"/>
                <a:ea typeface="Fira Sans"/>
              </a:rPr>
              <a:t>Dr. Gabriele Vestri. Prof. de Derecho Constitucional, Universidad Pablo de Olavide y Prof. colaborador de Derecho Administrativo de la Universidad Abierta de Cataluña.</a:t>
            </a:r>
            <a:endParaRPr b="0" lang="es-ES" sz="1460" spc="-1" strike="noStrike">
              <a:solidFill>
                <a:srgbClr val="ffffff"/>
              </a:solidFill>
              <a:latin typeface="Arial"/>
            </a:endParaRPr>
          </a:p>
        </p:txBody>
      </p:sp>
      <p:sp>
        <p:nvSpPr>
          <p:cNvPr id="91" name="Text 2"/>
          <p:cNvSpPr/>
          <p:nvPr/>
        </p:nvSpPr>
        <p:spPr>
          <a:xfrm>
            <a:off x="5233320" y="4120560"/>
            <a:ext cx="6296760" cy="302040"/>
          </a:xfrm>
          <a:prstGeom prst="rect">
            <a:avLst/>
          </a:prstGeom>
          <a:noFill/>
          <a:ln w="0">
            <a:noFill/>
          </a:ln>
        </p:spPr>
        <p:style>
          <a:lnRef idx="0"/>
          <a:fillRef idx="0"/>
          <a:effectRef idx="0"/>
          <a:fontRef idx="minor"/>
        </p:style>
        <p:txBody>
          <a:bodyPr wrap="none" lIns="0" rIns="0" tIns="0" bIns="0" anchor="t">
            <a:noAutofit/>
          </a:bodyPr>
          <a:p>
            <a:pPr>
              <a:lnSpc>
                <a:spcPts val="2375"/>
              </a:lnSpc>
            </a:pPr>
            <a:r>
              <a:rPr b="0" lang="en-US" sz="1460" spc="-1" strike="noStrike">
                <a:solidFill>
                  <a:srgbClr val="e0d6de"/>
                </a:solidFill>
                <a:latin typeface="Fira Sans"/>
                <a:ea typeface="Fira Sans"/>
              </a:rPr>
              <a:t>Presidente del Observatorio Sector Público e IA (www.ospia.org)</a:t>
            </a:r>
            <a:endParaRPr b="0" lang="es-ES" sz="1460" spc="-1" strike="noStrike">
              <a:solidFill>
                <a:srgbClr val="ffffff"/>
              </a:solidFill>
              <a:latin typeface="Arial"/>
            </a:endParaRPr>
          </a:p>
        </p:txBody>
      </p:sp>
      <p:sp>
        <p:nvSpPr>
          <p:cNvPr id="92" name="Text 3"/>
          <p:cNvSpPr/>
          <p:nvPr/>
        </p:nvSpPr>
        <p:spPr>
          <a:xfrm>
            <a:off x="5233320" y="6008760"/>
            <a:ext cx="6296760" cy="302040"/>
          </a:xfrm>
          <a:prstGeom prst="rect">
            <a:avLst/>
          </a:prstGeom>
          <a:noFill/>
          <a:ln w="0">
            <a:noFill/>
          </a:ln>
        </p:spPr>
        <p:style>
          <a:lnRef idx="0"/>
          <a:fillRef idx="0"/>
          <a:effectRef idx="0"/>
          <a:fontRef idx="minor"/>
        </p:style>
        <p:txBody>
          <a:bodyPr wrap="none" lIns="0" rIns="0" tIns="0" bIns="0" anchor="t">
            <a:noAutofit/>
          </a:bodyPr>
          <a:p>
            <a:pPr>
              <a:lnSpc>
                <a:spcPts val="2375"/>
              </a:lnSpc>
            </a:pPr>
            <a:endParaRPr b="0" lang="en-US" sz="1460" spc="-1" strike="noStrike">
              <a:solidFill>
                <a:srgbClr val="ffffff"/>
              </a:solidFill>
              <a:latin typeface="Calibri"/>
            </a:endParaRPr>
          </a:p>
        </p:txBody>
      </p:sp>
      <p:pic>
        <p:nvPicPr>
          <p:cNvPr id="93" name="Imagen 6" descr="Imagen que contiene Logotipo&#10;&#10;El contenido generado por IA puede ser incorrecto."/>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p:blipFill>
        <p:spPr>
          <a:xfrm>
            <a:off x="8637120" y="5324760"/>
            <a:ext cx="2351880" cy="986400"/>
          </a:xfrm>
          <a:prstGeom prst="rect">
            <a:avLst/>
          </a:prstGeom>
          <a:ln w="0">
            <a:noFill/>
          </a:ln>
        </p:spPr>
      </p:pic>
      <p:pic>
        <p:nvPicPr>
          <p:cNvPr id="94" name="Imagen 9" descr="Fondo negro con letras blancas&#10;&#10;Descripción generada automáticamente con confianza media"/>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5428440" y="5418720"/>
            <a:ext cx="2351880" cy="827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09" name="Imagen 2" descr="Imagen de la pantalla de un celular con letras&#10;&#10;El contenido generado por IA puede ser incorrecto."/>
          <p:cNvPicPr/>
          <p:nvPr/>
        </p:nvPicPr>
        <p:blipFill>
          <a:blip r:embed="rId1"/>
          <a:stretch/>
        </p:blipFill>
        <p:spPr>
          <a:xfrm>
            <a:off x="64800" y="0"/>
            <a:ext cx="12126960" cy="6857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10" name="Imagen 2" descr="Captura de pantalla de un celular&#10;&#10;El contenido generado por IA puede ser incorrecto."/>
          <p:cNvPicPr/>
          <p:nvPr/>
        </p:nvPicPr>
        <p:blipFill>
          <a:blip r:embed="rId1"/>
          <a:stretch/>
        </p:blipFill>
        <p:spPr>
          <a:xfrm>
            <a:off x="69840" y="44280"/>
            <a:ext cx="12121920" cy="68079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11" name="CuadroTexto 2"/>
          <p:cNvSpPr/>
          <p:nvPr/>
        </p:nvSpPr>
        <p:spPr>
          <a:xfrm>
            <a:off x="9448920" y="2397960"/>
            <a:ext cx="2742840" cy="301428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3200" spc="-1" strike="noStrike">
                <a:solidFill>
                  <a:srgbClr val="ffffff"/>
                </a:solidFill>
                <a:latin typeface="Raleway"/>
                <a:ea typeface="Calibri"/>
              </a:rPr>
              <a:t>Interactuar con los sistemas (generación de </a:t>
            </a:r>
            <a:r>
              <a:rPr b="1" i="1" lang="es-ES" sz="3200" spc="-1" strike="noStrike">
                <a:solidFill>
                  <a:srgbClr val="ffffff"/>
                </a:solidFill>
                <a:latin typeface="Raleway"/>
                <a:ea typeface="Calibri"/>
              </a:rPr>
              <a:t>prompts</a:t>
            </a:r>
            <a:r>
              <a:rPr b="1" lang="es-ES" sz="3200" spc="-1" strike="noStrike">
                <a:solidFill>
                  <a:srgbClr val="ffffff"/>
                </a:solidFill>
                <a:latin typeface="Raleway"/>
                <a:ea typeface="Calibri"/>
              </a:rPr>
              <a:t>).</a:t>
            </a:r>
            <a:endParaRPr b="0" lang="es-ES" sz="3200" spc="-1" strike="noStrike">
              <a:solidFill>
                <a:srgbClr val="ffffff"/>
              </a:solidFill>
              <a:latin typeface="Arial"/>
            </a:endParaRPr>
          </a:p>
        </p:txBody>
      </p:sp>
      <p:pic>
        <p:nvPicPr>
          <p:cNvPr id="112" name="Imagen 4" descr="Máquina de escribir sobre una mesa&#10;&#10;Descripción generada automáticamente con confianza baja"/>
          <p:cNvPicPr/>
          <p:nvPr/>
        </p:nvPicPr>
        <p:blipFill>
          <a:blip r:embed="rId1"/>
          <a:stretch/>
        </p:blipFill>
        <p:spPr>
          <a:xfrm>
            <a:off x="-1057320" y="0"/>
            <a:ext cx="10282680" cy="6857640"/>
          </a:xfrm>
          <a:prstGeom prst="rect">
            <a:avLst/>
          </a:prstGeom>
          <a:ln w="0">
            <a:noFill/>
          </a:ln>
        </p:spPr>
      </p:pic>
      <p:pic>
        <p:nvPicPr>
          <p:cNvPr id="113" name="Imagen 1" descr="Fondo negro con letras blancas&#10;&#10;Descripción generada automáticamente con confianza media"/>
          <p:cNvPicPr/>
          <p:nvPr/>
        </p:nvPicPr>
        <p:blipFill>
          <a:blip r:embed="rId2">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14" name="CuadroTexto 1"/>
          <p:cNvSpPr/>
          <p:nvPr/>
        </p:nvSpPr>
        <p:spPr>
          <a:xfrm>
            <a:off x="424080" y="293760"/>
            <a:ext cx="11199960" cy="8211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2400" spc="-1" strike="noStrike">
                <a:solidFill>
                  <a:srgbClr val="ffffff"/>
                </a:solidFill>
                <a:latin typeface="Raleway"/>
              </a:rPr>
              <a:t>TRAS TODO ESTO DEBO INICIAR A ESTUDIAR, A ANALIZAR EL CONTEXTO PARA CREAR EL </a:t>
            </a:r>
            <a:r>
              <a:rPr b="1" i="1" lang="es-ES" sz="2400" spc="-1" strike="noStrike">
                <a:solidFill>
                  <a:srgbClr val="ffffff"/>
                </a:solidFill>
                <a:latin typeface="Raleway"/>
              </a:rPr>
              <a:t>PROMPT</a:t>
            </a:r>
            <a:r>
              <a:rPr b="1" lang="es-ES" sz="2400" spc="-1" strike="noStrike">
                <a:solidFill>
                  <a:srgbClr val="ffffff"/>
                </a:solidFill>
                <a:latin typeface="Raleway"/>
              </a:rPr>
              <a:t> MÁS ADECUADO.</a:t>
            </a:r>
            <a:endParaRPr b="0" lang="es-ES" sz="2400" spc="-1" strike="noStrike">
              <a:solidFill>
                <a:srgbClr val="ffffff"/>
              </a:solidFill>
              <a:latin typeface="Arial"/>
            </a:endParaRPr>
          </a:p>
        </p:txBody>
      </p:sp>
      <p:sp>
        <p:nvSpPr>
          <p:cNvPr id="115" name="CuadroTexto 2"/>
          <p:cNvSpPr/>
          <p:nvPr/>
        </p:nvSpPr>
        <p:spPr>
          <a:xfrm>
            <a:off x="424080" y="1520280"/>
            <a:ext cx="11343600" cy="577080"/>
          </a:xfrm>
          <a:prstGeom prst="rect">
            <a:avLst/>
          </a:prstGeom>
          <a:noFill/>
          <a:ln w="0">
            <a:noFill/>
          </a:ln>
        </p:spPr>
        <p:style>
          <a:lnRef idx="0"/>
          <a:fillRef idx="0"/>
          <a:effectRef idx="0"/>
          <a:fontRef idx="minor"/>
        </p:style>
        <p:txBody>
          <a:bodyPr lIns="72000" rIns="90000" tIns="45000" bIns="45000" anchor="t">
            <a:spAutoFit/>
          </a:bodyPr>
          <a:p>
            <a:pPr>
              <a:lnSpc>
                <a:spcPct val="100000"/>
              </a:lnSpc>
            </a:pPr>
            <a:r>
              <a:rPr b="1" lang="es-ES" sz="3200" spc="-1" strike="noStrike">
                <a:solidFill>
                  <a:srgbClr val="ebebeb"/>
                </a:solidFill>
                <a:latin typeface="Raleway"/>
              </a:rPr>
              <a:t>PROMPT: INSTRUCCIÓN</a:t>
            </a:r>
            <a:endParaRPr b="0" lang="es-ES" sz="3200" spc="-1" strike="noStrike">
              <a:solidFill>
                <a:srgbClr val="ffffff"/>
              </a:solidFill>
              <a:latin typeface="Arial"/>
            </a:endParaRPr>
          </a:p>
        </p:txBody>
      </p:sp>
      <p:sp>
        <p:nvSpPr>
          <p:cNvPr id="116" name="CuadroTexto 5"/>
          <p:cNvSpPr/>
          <p:nvPr/>
        </p:nvSpPr>
        <p:spPr>
          <a:xfrm>
            <a:off x="424080" y="2500560"/>
            <a:ext cx="11343600" cy="4387320"/>
          </a:xfrm>
          <a:custGeom>
            <a:avLst/>
            <a:gdLst>
              <a:gd name="textAreaLeft" fmla="*/ 0 w 11343600"/>
              <a:gd name="textAreaRight" fmla="*/ 11343960 w 11343600"/>
              <a:gd name="textAreaTop" fmla="*/ 0 h 4387320"/>
              <a:gd name="textAreaBottom" fmla="*/ 4387680 h 4387320"/>
            </a:gdLst>
            <a:ahLst/>
            <a:rect l="textAreaLeft" t="textAreaTop" r="textAreaRight" b="textAreaBottom"/>
            <a:pathLst>
              <a:path w="11343888" h="3877985">
                <a:moveTo>
                  <a:pt x="0" y="0"/>
                </a:moveTo>
                <a:cubicBezTo>
                  <a:pt x="196263" y="9280"/>
                  <a:pt x="432574" y="7495"/>
                  <a:pt x="553849" y="0"/>
                </a:cubicBezTo>
                <a:cubicBezTo>
                  <a:pt x="675124" y="-7495"/>
                  <a:pt x="731036" y="-4153"/>
                  <a:pt x="880820" y="0"/>
                </a:cubicBezTo>
                <a:cubicBezTo>
                  <a:pt x="1030604" y="4153"/>
                  <a:pt x="1405950" y="39457"/>
                  <a:pt x="1774985" y="0"/>
                </a:cubicBezTo>
                <a:cubicBezTo>
                  <a:pt x="2144021" y="-39457"/>
                  <a:pt x="2152254" y="-27146"/>
                  <a:pt x="2328833" y="0"/>
                </a:cubicBezTo>
                <a:cubicBezTo>
                  <a:pt x="2505412" y="27146"/>
                  <a:pt x="2624190" y="21836"/>
                  <a:pt x="2882682" y="0"/>
                </a:cubicBezTo>
                <a:cubicBezTo>
                  <a:pt x="3141174" y="-21836"/>
                  <a:pt x="3422182" y="14273"/>
                  <a:pt x="3776847" y="0"/>
                </a:cubicBezTo>
                <a:cubicBezTo>
                  <a:pt x="4131513" y="-14273"/>
                  <a:pt x="4051941" y="-2563"/>
                  <a:pt x="4217257" y="0"/>
                </a:cubicBezTo>
                <a:cubicBezTo>
                  <a:pt x="4382573" y="2563"/>
                  <a:pt x="4705126" y="36259"/>
                  <a:pt x="5111422" y="0"/>
                </a:cubicBezTo>
                <a:cubicBezTo>
                  <a:pt x="5517719" y="-36259"/>
                  <a:pt x="5602127" y="14868"/>
                  <a:pt x="6005588" y="0"/>
                </a:cubicBezTo>
                <a:cubicBezTo>
                  <a:pt x="6409049" y="-14868"/>
                  <a:pt x="6464852" y="23162"/>
                  <a:pt x="6672875" y="0"/>
                </a:cubicBezTo>
                <a:cubicBezTo>
                  <a:pt x="6880898" y="-23162"/>
                  <a:pt x="7254602" y="-13156"/>
                  <a:pt x="7567041" y="0"/>
                </a:cubicBezTo>
                <a:cubicBezTo>
                  <a:pt x="7879480" y="13156"/>
                  <a:pt x="7932248" y="2152"/>
                  <a:pt x="8120889" y="0"/>
                </a:cubicBezTo>
                <a:cubicBezTo>
                  <a:pt x="8309530" y="-2152"/>
                  <a:pt x="8523215" y="21646"/>
                  <a:pt x="8674738" y="0"/>
                </a:cubicBezTo>
                <a:cubicBezTo>
                  <a:pt x="8826261" y="-21646"/>
                  <a:pt x="9202671" y="17971"/>
                  <a:pt x="9455464" y="0"/>
                </a:cubicBezTo>
                <a:cubicBezTo>
                  <a:pt x="9708257" y="-17971"/>
                  <a:pt x="9860514" y="18434"/>
                  <a:pt x="10009313" y="0"/>
                </a:cubicBezTo>
                <a:cubicBezTo>
                  <a:pt x="10158112" y="-18434"/>
                  <a:pt x="10799733" y="12951"/>
                  <a:pt x="11343888" y="0"/>
                </a:cubicBezTo>
                <a:cubicBezTo>
                  <a:pt x="11326450" y="198522"/>
                  <a:pt x="11330253" y="503288"/>
                  <a:pt x="11343888" y="723891"/>
                </a:cubicBezTo>
                <a:cubicBezTo>
                  <a:pt x="11357523" y="944494"/>
                  <a:pt x="11363891" y="1236276"/>
                  <a:pt x="11343888" y="1409001"/>
                </a:cubicBezTo>
                <a:cubicBezTo>
                  <a:pt x="11323886" y="1581726"/>
                  <a:pt x="11350618" y="1874459"/>
                  <a:pt x="11343888" y="2094112"/>
                </a:cubicBezTo>
                <a:cubicBezTo>
                  <a:pt x="11337158" y="2313765"/>
                  <a:pt x="11331995" y="2473918"/>
                  <a:pt x="11343888" y="2624103"/>
                </a:cubicBezTo>
                <a:cubicBezTo>
                  <a:pt x="11355781" y="2774288"/>
                  <a:pt x="11331710" y="3051206"/>
                  <a:pt x="11343888" y="3192874"/>
                </a:cubicBezTo>
                <a:cubicBezTo>
                  <a:pt x="11356066" y="3334542"/>
                  <a:pt x="11333081" y="3680656"/>
                  <a:pt x="11343888" y="3877985"/>
                </a:cubicBezTo>
                <a:cubicBezTo>
                  <a:pt x="11213323" y="3879394"/>
                  <a:pt x="11029805" y="3888950"/>
                  <a:pt x="10790039" y="3877985"/>
                </a:cubicBezTo>
                <a:cubicBezTo>
                  <a:pt x="10550273" y="3867020"/>
                  <a:pt x="10292511" y="3876275"/>
                  <a:pt x="10122752" y="3877985"/>
                </a:cubicBezTo>
                <a:cubicBezTo>
                  <a:pt x="9952993" y="3879695"/>
                  <a:pt x="9904544" y="3874193"/>
                  <a:pt x="9795781" y="3877985"/>
                </a:cubicBezTo>
                <a:cubicBezTo>
                  <a:pt x="9687018" y="3881777"/>
                  <a:pt x="9558129" y="3865812"/>
                  <a:pt x="9468810" y="3877985"/>
                </a:cubicBezTo>
                <a:cubicBezTo>
                  <a:pt x="9379491" y="3890158"/>
                  <a:pt x="9011935" y="3905100"/>
                  <a:pt x="8801523" y="3877985"/>
                </a:cubicBezTo>
                <a:cubicBezTo>
                  <a:pt x="8591111" y="3850870"/>
                  <a:pt x="8558690" y="3863965"/>
                  <a:pt x="8361113" y="3877985"/>
                </a:cubicBezTo>
                <a:cubicBezTo>
                  <a:pt x="8163536" y="3892006"/>
                  <a:pt x="7861814" y="3881375"/>
                  <a:pt x="7580386" y="3877985"/>
                </a:cubicBezTo>
                <a:cubicBezTo>
                  <a:pt x="7298958" y="3874595"/>
                  <a:pt x="7301298" y="3884502"/>
                  <a:pt x="7139977" y="3877985"/>
                </a:cubicBezTo>
                <a:cubicBezTo>
                  <a:pt x="6978656" y="3871468"/>
                  <a:pt x="6640848" y="3851547"/>
                  <a:pt x="6359250" y="3877985"/>
                </a:cubicBezTo>
                <a:cubicBezTo>
                  <a:pt x="6077652" y="3904423"/>
                  <a:pt x="6153649" y="3862514"/>
                  <a:pt x="6032279" y="3877985"/>
                </a:cubicBezTo>
                <a:cubicBezTo>
                  <a:pt x="5910909" y="3893456"/>
                  <a:pt x="5569721" y="3881859"/>
                  <a:pt x="5251553" y="3877985"/>
                </a:cubicBezTo>
                <a:cubicBezTo>
                  <a:pt x="4933385" y="3874111"/>
                  <a:pt x="5019528" y="3880263"/>
                  <a:pt x="4811143" y="3877985"/>
                </a:cubicBezTo>
                <a:cubicBezTo>
                  <a:pt x="4602758" y="3875708"/>
                  <a:pt x="4645038" y="3876949"/>
                  <a:pt x="4484172" y="3877985"/>
                </a:cubicBezTo>
                <a:cubicBezTo>
                  <a:pt x="4323306" y="3879021"/>
                  <a:pt x="4173218" y="3899740"/>
                  <a:pt x="4043762" y="3877985"/>
                </a:cubicBezTo>
                <a:cubicBezTo>
                  <a:pt x="3914306" y="3856231"/>
                  <a:pt x="3491745" y="3860974"/>
                  <a:pt x="3263036" y="3877985"/>
                </a:cubicBezTo>
                <a:cubicBezTo>
                  <a:pt x="3034327" y="3894996"/>
                  <a:pt x="3002087" y="3866274"/>
                  <a:pt x="2822626" y="3877985"/>
                </a:cubicBezTo>
                <a:cubicBezTo>
                  <a:pt x="2643165" y="3889697"/>
                  <a:pt x="2656323" y="3873471"/>
                  <a:pt x="2495655" y="3877985"/>
                </a:cubicBezTo>
                <a:cubicBezTo>
                  <a:pt x="2334987" y="3882499"/>
                  <a:pt x="2234441" y="3883588"/>
                  <a:pt x="2055246" y="3877985"/>
                </a:cubicBezTo>
                <a:cubicBezTo>
                  <a:pt x="1876051" y="3872382"/>
                  <a:pt x="1732614" y="3888668"/>
                  <a:pt x="1501397" y="3877985"/>
                </a:cubicBezTo>
                <a:cubicBezTo>
                  <a:pt x="1270180" y="3867302"/>
                  <a:pt x="1028652" y="3887736"/>
                  <a:pt x="834109" y="3877985"/>
                </a:cubicBezTo>
                <a:cubicBezTo>
                  <a:pt x="639566" y="3868234"/>
                  <a:pt x="283402" y="3863642"/>
                  <a:pt x="0" y="3877985"/>
                </a:cubicBezTo>
                <a:cubicBezTo>
                  <a:pt x="15781" y="3575315"/>
                  <a:pt x="23063" y="3415098"/>
                  <a:pt x="0" y="3154094"/>
                </a:cubicBezTo>
                <a:cubicBezTo>
                  <a:pt x="-23063" y="2893090"/>
                  <a:pt x="-30278" y="2736168"/>
                  <a:pt x="0" y="2507764"/>
                </a:cubicBezTo>
                <a:cubicBezTo>
                  <a:pt x="30278" y="2279360"/>
                  <a:pt x="1459" y="2167623"/>
                  <a:pt x="0" y="1861433"/>
                </a:cubicBezTo>
                <a:cubicBezTo>
                  <a:pt x="-1459" y="1555243"/>
                  <a:pt x="-27605" y="1520827"/>
                  <a:pt x="0" y="1215102"/>
                </a:cubicBezTo>
                <a:cubicBezTo>
                  <a:pt x="27605" y="909377"/>
                  <a:pt x="-15903" y="786469"/>
                  <a:pt x="0" y="568771"/>
                </a:cubicBezTo>
                <a:cubicBezTo>
                  <a:pt x="15903" y="351073"/>
                  <a:pt x="-11327" y="144650"/>
                  <a:pt x="0" y="0"/>
                </a:cubicBezTo>
                <a:close/>
              </a:path>
            </a:pathLst>
          </a:custGeom>
          <a:noFill/>
          <a:ln w="53975">
            <a:solidFill>
              <a:srgbClr val="ac3ec1"/>
            </a:solidFill>
            <a:round/>
          </a:ln>
        </p:spPr>
        <p:style>
          <a:lnRef idx="0"/>
          <a:fillRef idx="0"/>
          <a:effectRef idx="0"/>
          <a:fontRef idx="minor"/>
        </p:style>
        <p:txBody>
          <a:bodyPr lIns="90000" rIns="90000" tIns="45000" bIns="45000" anchor="t">
            <a:spAutoFit/>
          </a:bodyPr>
          <a:p>
            <a:pPr>
              <a:lnSpc>
                <a:spcPct val="100000"/>
              </a:lnSpc>
            </a:pPr>
            <a:r>
              <a:rPr b="1" lang="es-ES" sz="2400" spc="-1" strike="noStrike">
                <a:solidFill>
                  <a:srgbClr val="ebebeb"/>
                </a:solidFill>
                <a:latin typeface="Raleway"/>
              </a:rPr>
              <a:t>El </a:t>
            </a:r>
            <a:r>
              <a:rPr b="1" i="1" lang="es-ES" sz="2400" spc="-1" strike="noStrike">
                <a:solidFill>
                  <a:srgbClr val="ebebeb"/>
                </a:solidFill>
                <a:latin typeface="Raleway"/>
              </a:rPr>
              <a:t>prompt </a:t>
            </a:r>
            <a:r>
              <a:rPr b="1" lang="es-ES" sz="2400" spc="-1" strike="noStrike">
                <a:solidFill>
                  <a:srgbClr val="ebebeb"/>
                </a:solidFill>
                <a:latin typeface="Raleway"/>
              </a:rPr>
              <a:t>debe respetar algunas reglas. Por lo menos:</a:t>
            </a:r>
            <a:endParaRPr b="0" lang="es-ES" sz="2400" spc="-1" strike="noStrike">
              <a:solidFill>
                <a:srgbClr val="ffffff"/>
              </a:solidFill>
              <a:latin typeface="Arial"/>
            </a:endParaRPr>
          </a:p>
          <a:p>
            <a:pPr>
              <a:lnSpc>
                <a:spcPct val="100000"/>
              </a:lnSpc>
            </a:pPr>
            <a:endParaRPr b="0" lang="es-ES" sz="2400" spc="-1" strike="noStrike">
              <a:solidFill>
                <a:srgbClr val="ffffff"/>
              </a:solidFill>
              <a:latin typeface="Arial"/>
            </a:endParaRPr>
          </a:p>
          <a:p>
            <a:pPr>
              <a:lnSpc>
                <a:spcPct val="150000"/>
              </a:lnSpc>
            </a:pPr>
            <a:r>
              <a:rPr b="1" lang="es-ES" sz="2400" spc="-1" strike="noStrike">
                <a:solidFill>
                  <a:srgbClr val="ebebeb"/>
                </a:solidFill>
                <a:latin typeface="Raleway"/>
              </a:rPr>
              <a:t>1.Debo definir el </a:t>
            </a:r>
            <a:r>
              <a:rPr b="1" lang="es-ES" sz="2400" spc="-1" strike="noStrike">
                <a:solidFill>
                  <a:srgbClr val="ebebeb"/>
                </a:solidFill>
                <a:highlight>
                  <a:srgbClr val="ff00ff"/>
                </a:highlight>
                <a:latin typeface="Raleway"/>
              </a:rPr>
              <a:t>objetivo</a:t>
            </a:r>
            <a:r>
              <a:rPr b="1" lang="es-ES" sz="2400" spc="-1" strike="noStrike">
                <a:solidFill>
                  <a:srgbClr val="ebebeb"/>
                </a:solidFill>
                <a:latin typeface="Raleway"/>
              </a:rPr>
              <a:t> o el propósito principal de la consulta.</a:t>
            </a:r>
            <a:endParaRPr b="0" lang="es-ES" sz="2400" spc="-1" strike="noStrike">
              <a:solidFill>
                <a:srgbClr val="ffffff"/>
              </a:solidFill>
              <a:latin typeface="Arial"/>
            </a:endParaRPr>
          </a:p>
          <a:p>
            <a:pPr>
              <a:lnSpc>
                <a:spcPct val="150000"/>
              </a:lnSpc>
            </a:pPr>
            <a:r>
              <a:rPr b="1" lang="es-ES" sz="2400" spc="-1" strike="noStrike">
                <a:solidFill>
                  <a:srgbClr val="ebebeb"/>
                </a:solidFill>
                <a:latin typeface="Raleway"/>
              </a:rPr>
              <a:t>2.Debo definir el </a:t>
            </a:r>
            <a:r>
              <a:rPr b="1" lang="es-ES" sz="2400" spc="-1" strike="noStrike">
                <a:solidFill>
                  <a:srgbClr val="ebebeb"/>
                </a:solidFill>
                <a:highlight>
                  <a:srgbClr val="ff00ff"/>
                </a:highlight>
                <a:latin typeface="Raleway"/>
              </a:rPr>
              <a:t>perfil</a:t>
            </a:r>
            <a:r>
              <a:rPr b="1" lang="es-ES" sz="2400" spc="-1" strike="noStrike">
                <a:solidFill>
                  <a:srgbClr val="ebebeb"/>
                </a:solidFill>
                <a:latin typeface="Raleway"/>
              </a:rPr>
              <a:t> o la personalidad con la que debe actuar ChatGPT.</a:t>
            </a:r>
            <a:endParaRPr b="0" lang="es-ES" sz="2400" spc="-1" strike="noStrike">
              <a:solidFill>
                <a:srgbClr val="ffffff"/>
              </a:solidFill>
              <a:latin typeface="Arial"/>
            </a:endParaRPr>
          </a:p>
          <a:p>
            <a:pPr>
              <a:lnSpc>
                <a:spcPct val="150000"/>
              </a:lnSpc>
            </a:pPr>
            <a:r>
              <a:rPr b="1" lang="es-ES" sz="2400" spc="-1" strike="noStrike">
                <a:solidFill>
                  <a:srgbClr val="ebebeb"/>
                </a:solidFill>
                <a:latin typeface="Raleway"/>
              </a:rPr>
              <a:t>3.Debo brindar el </a:t>
            </a:r>
            <a:r>
              <a:rPr b="1" lang="es-ES" sz="2400" spc="-1" strike="noStrike">
                <a:solidFill>
                  <a:srgbClr val="ebebeb"/>
                </a:solidFill>
                <a:highlight>
                  <a:srgbClr val="ff00ff"/>
                </a:highlight>
                <a:latin typeface="Raleway"/>
              </a:rPr>
              <a:t>contexto</a:t>
            </a:r>
            <a:r>
              <a:rPr b="1" lang="es-ES" sz="2400" spc="-1" strike="noStrike">
                <a:solidFill>
                  <a:srgbClr val="ebebeb"/>
                </a:solidFill>
                <a:latin typeface="Raleway"/>
              </a:rPr>
              <a:t> o los detalles suficientes y necesarios.</a:t>
            </a:r>
            <a:endParaRPr b="0" lang="es-ES" sz="2400" spc="-1" strike="noStrike">
              <a:solidFill>
                <a:srgbClr val="ffffff"/>
              </a:solidFill>
              <a:latin typeface="Arial"/>
            </a:endParaRPr>
          </a:p>
          <a:p>
            <a:pPr>
              <a:lnSpc>
                <a:spcPct val="150000"/>
              </a:lnSpc>
            </a:pPr>
            <a:r>
              <a:rPr b="1" lang="es-ES" sz="2400" spc="-1" strike="noStrike">
                <a:solidFill>
                  <a:srgbClr val="ebebeb"/>
                </a:solidFill>
                <a:latin typeface="Raleway"/>
              </a:rPr>
              <a:t>4. Debo realizar la </a:t>
            </a:r>
            <a:r>
              <a:rPr b="1" lang="es-ES" sz="2400" spc="-1" strike="noStrike">
                <a:solidFill>
                  <a:srgbClr val="ebebeb"/>
                </a:solidFill>
                <a:highlight>
                  <a:srgbClr val="ff00ff"/>
                </a:highlight>
                <a:latin typeface="Raleway"/>
              </a:rPr>
              <a:t>consulta</a:t>
            </a:r>
            <a:r>
              <a:rPr b="1" lang="es-ES" sz="2400" spc="-1" strike="noStrike">
                <a:solidFill>
                  <a:srgbClr val="ebebeb"/>
                </a:solidFill>
                <a:latin typeface="Raleway"/>
              </a:rPr>
              <a:t> con un lenguaje claro y específico.</a:t>
            </a:r>
            <a:endParaRPr b="0" lang="es-ES" sz="2400" spc="-1" strike="noStrike">
              <a:solidFill>
                <a:srgbClr val="ffffff"/>
              </a:solidFill>
              <a:latin typeface="Arial"/>
            </a:endParaRPr>
          </a:p>
          <a:p>
            <a:pPr>
              <a:lnSpc>
                <a:spcPct val="150000"/>
              </a:lnSpc>
            </a:pPr>
            <a:r>
              <a:rPr b="1" lang="es-ES" sz="2400" spc="-1" strike="noStrike">
                <a:solidFill>
                  <a:srgbClr val="ebebeb"/>
                </a:solidFill>
                <a:latin typeface="Raleway"/>
              </a:rPr>
              <a:t>5.Debo definir el </a:t>
            </a:r>
            <a:r>
              <a:rPr b="1" lang="es-ES" sz="2400" spc="-1" strike="noStrike">
                <a:solidFill>
                  <a:srgbClr val="ebebeb"/>
                </a:solidFill>
                <a:highlight>
                  <a:srgbClr val="ff00ff"/>
                </a:highlight>
                <a:latin typeface="Raleway"/>
              </a:rPr>
              <a:t>formato</a:t>
            </a:r>
            <a:r>
              <a:rPr b="1" lang="es-ES" sz="2400" spc="-1" strike="noStrike">
                <a:solidFill>
                  <a:srgbClr val="ebebeb"/>
                </a:solidFill>
                <a:latin typeface="Raleway"/>
              </a:rPr>
              <a:t> o el estilo de la respuesta (del output).</a:t>
            </a:r>
            <a:endParaRPr b="0" lang="es-ES" sz="2400" spc="-1" strike="noStrike">
              <a:solidFill>
                <a:srgbClr val="ffffff"/>
              </a:solidFill>
              <a:latin typeface="Arial"/>
            </a:endParaRPr>
          </a:p>
          <a:p>
            <a:pPr>
              <a:lnSpc>
                <a:spcPct val="100000"/>
              </a:lnSpc>
            </a:pPr>
            <a:endParaRPr b="0" lang="es-ES" sz="1800" spc="-1" strike="noStrike">
              <a:solidFill>
                <a:srgbClr val="ffffff"/>
              </a:solidFill>
              <a:latin typeface="Arial"/>
            </a:endParaRPr>
          </a:p>
        </p:txBody>
      </p:sp>
    </p:spTree>
  </p:cSld>
  <p:transition spd="med">
    <p:split dir="out" orient="vert"/>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17" name="Imagen 2" descr="Imagen que contiene café, tabla, viejo, firmar&#10;&#10;Descripción generada automáticamente"/>
          <p:cNvPicPr/>
          <p:nvPr/>
        </p:nvPicPr>
        <p:blipFill>
          <a:blip r:embed="rId1"/>
          <a:stretch/>
        </p:blipFill>
        <p:spPr>
          <a:xfrm>
            <a:off x="-1157400" y="0"/>
            <a:ext cx="10287360" cy="6857640"/>
          </a:xfrm>
          <a:prstGeom prst="rect">
            <a:avLst/>
          </a:prstGeom>
          <a:ln w="0">
            <a:noFill/>
          </a:ln>
        </p:spPr>
      </p:pic>
      <p:sp>
        <p:nvSpPr>
          <p:cNvPr id="118" name="CuadroTexto 4"/>
          <p:cNvSpPr/>
          <p:nvPr/>
        </p:nvSpPr>
        <p:spPr>
          <a:xfrm>
            <a:off x="9396720" y="2644200"/>
            <a:ext cx="2617920" cy="25268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3200" spc="-1" strike="noStrike">
                <a:solidFill>
                  <a:srgbClr val="ffffff"/>
                </a:solidFill>
                <a:latin typeface="Raleway"/>
                <a:ea typeface="Calibri"/>
              </a:rPr>
              <a:t>5. Ejemplos de </a:t>
            </a:r>
            <a:r>
              <a:rPr b="1" i="1" lang="es-ES" sz="3200" spc="-1" strike="noStrike">
                <a:solidFill>
                  <a:srgbClr val="ffffff"/>
                </a:solidFill>
                <a:latin typeface="Raleway"/>
                <a:ea typeface="Calibri"/>
              </a:rPr>
              <a:t>prompts </a:t>
            </a:r>
            <a:r>
              <a:rPr b="1" lang="es-ES" sz="3200" spc="-1" strike="noStrike">
                <a:solidFill>
                  <a:srgbClr val="ffffff"/>
                </a:solidFill>
                <a:latin typeface="Raleway"/>
                <a:ea typeface="Calibri"/>
              </a:rPr>
              <a:t>y su análisis.</a:t>
            </a:r>
            <a:endParaRPr b="0" lang="es-ES" sz="3200" spc="-1" strike="noStrike">
              <a:solidFill>
                <a:srgbClr val="ffffff"/>
              </a:solidFill>
              <a:latin typeface="Arial"/>
            </a:endParaRPr>
          </a:p>
        </p:txBody>
      </p:sp>
      <p:pic>
        <p:nvPicPr>
          <p:cNvPr id="119" name="Imagen 1" descr="Fondo negro con letras blancas&#10;&#10;Descripción generada automáticamente con confianza media"/>
          <p:cNvPicPr/>
          <p:nvPr/>
        </p:nvPicPr>
        <p:blipFill>
          <a:blip r:embed="rId2">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20" name="CuadroTexto 1"/>
          <p:cNvSpPr/>
          <p:nvPr/>
        </p:nvSpPr>
        <p:spPr>
          <a:xfrm>
            <a:off x="1314360" y="2921040"/>
            <a:ext cx="9562680" cy="1004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s-ES" sz="6000" spc="-1" strike="noStrike">
                <a:solidFill>
                  <a:srgbClr val="ffffff"/>
                </a:solidFill>
                <a:latin typeface="Calibri"/>
              </a:rPr>
              <a:t>ANONIMIZAR/SEUDONIMIZAR</a:t>
            </a:r>
            <a:endParaRPr b="0" lang="es-ES" sz="6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21" name="CuadroTexto 2"/>
          <p:cNvSpPr/>
          <p:nvPr/>
        </p:nvSpPr>
        <p:spPr>
          <a:xfrm>
            <a:off x="325800" y="347400"/>
            <a:ext cx="31107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2400" spc="-1" strike="noStrike">
                <a:solidFill>
                  <a:srgbClr val="ebebeb"/>
                </a:solidFill>
                <a:latin typeface="Raleway"/>
              </a:rPr>
              <a:t>CASO DE USO -1-</a:t>
            </a:r>
            <a:endParaRPr b="0" lang="es-ES" sz="2400" spc="-1" strike="noStrike">
              <a:solidFill>
                <a:srgbClr val="ffffff"/>
              </a:solidFill>
              <a:latin typeface="Arial"/>
            </a:endParaRPr>
          </a:p>
        </p:txBody>
      </p:sp>
      <p:sp>
        <p:nvSpPr>
          <p:cNvPr id="122" name="CuadroTexto 3"/>
          <p:cNvSpPr/>
          <p:nvPr/>
        </p:nvSpPr>
        <p:spPr>
          <a:xfrm>
            <a:off x="3029760" y="1856160"/>
            <a:ext cx="7785360" cy="408132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2400" spc="-1" strike="noStrike">
                <a:solidFill>
                  <a:srgbClr val="ebebeb"/>
                </a:solidFill>
                <a:highlight>
                  <a:srgbClr val="ff00ff"/>
                </a:highlight>
                <a:latin typeface="Raleway"/>
              </a:rPr>
              <a:t>Situación: Demolición de un balcón ilegal en el Municipio de Emmas.</a:t>
            </a:r>
            <a:endParaRPr b="0" lang="es-ES" sz="24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3200" spc="-1" strike="noStrike">
                <a:solidFill>
                  <a:srgbClr val="ffffff"/>
                </a:solidFill>
                <a:latin typeface="Raleway"/>
                <a:ea typeface="Calibri"/>
              </a:rPr>
              <a:t>“</a:t>
            </a:r>
            <a:r>
              <a:rPr b="1" lang="es-ES" sz="3200" spc="-1" strike="noStrike">
                <a:solidFill>
                  <a:srgbClr val="ffffff"/>
                </a:solidFill>
                <a:latin typeface="Raleway"/>
                <a:ea typeface="Calibri"/>
              </a:rPr>
              <a:t>Escribe un informe </a:t>
            </a:r>
            <a:r>
              <a:rPr b="1" lang="es-ES" sz="3200" spc="-1" strike="noStrike">
                <a:solidFill>
                  <a:srgbClr val="ebebeb"/>
                </a:solidFill>
                <a:latin typeface="Raleway"/>
                <a:ea typeface="Calibri"/>
              </a:rPr>
              <a:t>por el que se ordena la demolición de un balcón ilegal en el Municipio de Emmas”.</a:t>
            </a:r>
            <a:endParaRPr b="0" lang="es-ES" sz="3200" spc="-1" strike="noStrike">
              <a:solidFill>
                <a:srgbClr val="ffffff"/>
              </a:solidFill>
              <a:latin typeface="Arial"/>
            </a:endParaRPr>
          </a:p>
          <a:p>
            <a:pPr algn="just">
              <a:lnSpc>
                <a:spcPct val="100000"/>
              </a:lnSpc>
            </a:pPr>
            <a:endParaRPr b="0" lang="es-ES" sz="3200" spc="-1" strike="noStrike">
              <a:solidFill>
                <a:srgbClr val="ffffff"/>
              </a:solidFill>
              <a:latin typeface="Arial"/>
            </a:endParaRPr>
          </a:p>
        </p:txBody>
      </p:sp>
      <p:pic>
        <p:nvPicPr>
          <p:cNvPr id="123" name="Imagen 1"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pic>
        <p:nvPicPr>
          <p:cNvPr id="124" name="Gráfico 5" descr="Advertencia con relleno sólido"/>
          <p:cNvPicPr/>
          <p:nvPr/>
        </p:nvPicPr>
        <p:blipFill>
          <a:blip r:embed="rId2"/>
          <a:stretch/>
        </p:blipFill>
        <p:spPr>
          <a:xfrm>
            <a:off x="813240" y="2968200"/>
            <a:ext cx="1406520" cy="1406520"/>
          </a:xfrm>
          <a:prstGeom prst="rect">
            <a:avLst/>
          </a:prstGeom>
          <a:ln w="0">
            <a:noFill/>
          </a:ln>
        </p:spPr>
      </p:pic>
    </p:spTree>
  </p:cSld>
  <p:transition spd="med">
    <p:split dir="out" orient="vert"/>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25" name="CuadroTexto 2"/>
          <p:cNvSpPr/>
          <p:nvPr/>
        </p:nvSpPr>
        <p:spPr>
          <a:xfrm>
            <a:off x="325800" y="347400"/>
            <a:ext cx="31107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2400" spc="-1" strike="noStrike">
                <a:solidFill>
                  <a:srgbClr val="ebebeb"/>
                </a:solidFill>
                <a:latin typeface="Raleway"/>
              </a:rPr>
              <a:t>CASO DE USO -1-</a:t>
            </a:r>
            <a:endParaRPr b="0" lang="es-ES" sz="2400" spc="-1" strike="noStrike">
              <a:solidFill>
                <a:srgbClr val="ffffff"/>
              </a:solidFill>
              <a:latin typeface="Arial"/>
            </a:endParaRPr>
          </a:p>
        </p:txBody>
      </p:sp>
      <p:sp>
        <p:nvSpPr>
          <p:cNvPr id="126" name="CuadroTexto 3"/>
          <p:cNvSpPr/>
          <p:nvPr/>
        </p:nvSpPr>
        <p:spPr>
          <a:xfrm>
            <a:off x="3029760" y="347400"/>
            <a:ext cx="7785360" cy="9126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1800" spc="-1" strike="noStrike">
                <a:solidFill>
                  <a:srgbClr val="ebebeb"/>
                </a:solidFill>
                <a:highlight>
                  <a:srgbClr val="ff00ff"/>
                </a:highlight>
                <a:latin typeface="Raleway"/>
              </a:rPr>
              <a:t>Situación: debo escribir un informe por el que se justifica la orden de demolición de un balcón ilegal en el Municipio de Emmas.</a:t>
            </a:r>
            <a:endParaRPr b="0" lang="es-ES" sz="1800" spc="-1" strike="noStrike">
              <a:solidFill>
                <a:srgbClr val="ffffff"/>
              </a:solidFill>
              <a:latin typeface="Arial"/>
            </a:endParaRPr>
          </a:p>
        </p:txBody>
      </p:sp>
      <p:graphicFrame>
        <p:nvGraphicFramePr>
          <p:cNvPr id="127" name="Tabla 2"/>
          <p:cNvGraphicFramePr/>
          <p:nvPr/>
        </p:nvGraphicFramePr>
        <p:xfrm>
          <a:off x="572760" y="1414080"/>
          <a:ext cx="10856880" cy="5343120"/>
        </p:xfrm>
        <a:graphic>
          <a:graphicData uri="http://schemas.openxmlformats.org/drawingml/2006/table">
            <a:tbl>
              <a:tblPr/>
              <a:tblGrid>
                <a:gridCol w="3603240"/>
                <a:gridCol w="7253640"/>
              </a:tblGrid>
              <a:tr h="813960">
                <a:tc>
                  <a:txBody>
                    <a:bodyPr anchor="t">
                      <a:noAutofit/>
                    </a:bodyPr>
                    <a:p>
                      <a:pPr>
                        <a:lnSpc>
                          <a:spcPct val="100000"/>
                        </a:lnSpc>
                      </a:pPr>
                      <a:r>
                        <a:rPr b="1" lang="es-ES" sz="1400" spc="-1" strike="noStrike">
                          <a:solidFill>
                            <a:srgbClr val="ffffff"/>
                          </a:solidFill>
                          <a:latin typeface="Raleway"/>
                        </a:rPr>
                        <a:t>Objetivo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El informe es necesario para justificar la orden según la cual se emplaza al afectado a la demolición del balcón que construyó sin la correspondiente licencia de obra en la Calle Inteligencia Artificial número 2 de Emmas.</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740520">
                <a:tc>
                  <a:txBody>
                    <a:bodyPr anchor="t">
                      <a:noAutofit/>
                    </a:bodyPr>
                    <a:p>
                      <a:pPr>
                        <a:lnSpc>
                          <a:spcPct val="100000"/>
                        </a:lnSpc>
                      </a:pPr>
                      <a:r>
                        <a:rPr b="1" lang="es-ES" sz="1400" spc="-1" strike="noStrike">
                          <a:solidFill>
                            <a:srgbClr val="ffffff"/>
                          </a:solidFill>
                          <a:latin typeface="Raleway"/>
                        </a:rPr>
                        <a:t>Perfil</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Para poder escribir el informe son necesarios conocimiento jurídicos y capacidad de análisis. Actúa como un profesional del derecho que tenga conocimientos específicos en materia de urbanismo municipal. Debes además citar las normas de Andalucía que regulan el urbanismo en las ciudades.</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1023120">
                <a:tc>
                  <a:txBody>
                    <a:bodyPr anchor="t">
                      <a:noAutofit/>
                    </a:bodyPr>
                    <a:p>
                      <a:pPr>
                        <a:lnSpc>
                          <a:spcPct val="100000"/>
                        </a:lnSpc>
                      </a:pPr>
                      <a:r>
                        <a:rPr b="1" lang="es-ES" sz="1400" spc="-1" strike="noStrike">
                          <a:solidFill>
                            <a:srgbClr val="ffffff"/>
                          </a:solidFill>
                          <a:latin typeface="Raleway"/>
                        </a:rPr>
                        <a:t>Contexto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La orden de demolición se va a ejecutar en el Municipio de Emmas.. La ciudad ha aprobado el Plan General de Ordenación Urbana (PGOU) que indica la ilegalidad de las construcciones realizadas sin la correspondiente licencia de obra. El mismo PGOU no recoge casos de regularización de la construcción de balcones “fuera de ordenación”.</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1179360">
                <a:tc>
                  <a:txBody>
                    <a:bodyPr anchor="t">
                      <a:noAutofit/>
                    </a:bodyPr>
                    <a:p>
                      <a:pPr>
                        <a:lnSpc>
                          <a:spcPct val="100000"/>
                        </a:lnSpc>
                      </a:pPr>
                      <a:r>
                        <a:rPr b="1" lang="es-ES" sz="1400" spc="-1" strike="noStrike">
                          <a:solidFill>
                            <a:srgbClr val="ffffff"/>
                          </a:solidFill>
                          <a:latin typeface="Raleway"/>
                        </a:rPr>
                        <a:t>Consulta</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tabLst>
                          <a:tab algn="l" pos="0"/>
                        </a:tabLst>
                      </a:pPr>
                      <a:r>
                        <a:rPr b="1" lang="es-ES" sz="1400" spc="-1" strike="noStrike">
                          <a:solidFill>
                            <a:srgbClr val="ffffff"/>
                          </a:solidFill>
                          <a:latin typeface="Raleway"/>
                        </a:rPr>
                        <a:t>La orden de demolición debe estar justificado. Dicha justificación debe comprender: los Antecedentes, los hechos y los fundamentos jurídicos. El lenguaje utilizado debe ser técnico-jurídico y debe tener en cuenta que el afectado debe entenderlo para, en su caso, poder recurrir la decisión sin la asistencia de un letrado.</a:t>
                      </a:r>
                      <a:endParaRPr b="0" lang="es-ES" sz="1400" spc="-1" strike="noStrike">
                        <a:solidFill>
                          <a:srgbClr val="ffffff"/>
                        </a:solidFill>
                        <a:latin typeface="Arial"/>
                      </a:endParaRPr>
                    </a:p>
                    <a:p>
                      <a:pPr algn="just">
                        <a:lnSpc>
                          <a:spcPct val="100000"/>
                        </a:lnSpc>
                        <a:tabLst>
                          <a:tab algn="l" pos="0"/>
                        </a:tabLst>
                      </a:pP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713520">
                <a:tc>
                  <a:txBody>
                    <a:bodyPr anchor="t">
                      <a:noAutofit/>
                    </a:bodyPr>
                    <a:p>
                      <a:pPr>
                        <a:lnSpc>
                          <a:spcPct val="100000"/>
                        </a:lnSpc>
                      </a:pPr>
                      <a:r>
                        <a:rPr b="1" lang="es-ES" sz="1400" spc="-1" strike="noStrike">
                          <a:solidFill>
                            <a:srgbClr val="ffffff"/>
                          </a:solidFill>
                          <a:latin typeface="Raleway"/>
                        </a:rPr>
                        <a:t>Formato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El informe requerido debe ser en formato texto y no debe ser inferior a las 1000 palabras.</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bl>
          </a:graphicData>
        </a:graphic>
      </p:graphicFrame>
      <p:pic>
        <p:nvPicPr>
          <p:cNvPr id="128" name="Imagen 1"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29" name="CuadroTexto 1"/>
          <p:cNvSpPr/>
          <p:nvPr/>
        </p:nvSpPr>
        <p:spPr>
          <a:xfrm>
            <a:off x="350640" y="217080"/>
            <a:ext cx="11343600" cy="7099560"/>
          </a:xfrm>
          <a:prstGeom prst="rect">
            <a:avLst/>
          </a:prstGeom>
          <a:noFill/>
          <a:ln w="0">
            <a:noFill/>
          </a:ln>
        </p:spPr>
        <p:style>
          <a:lnRef idx="0"/>
          <a:fillRef idx="0"/>
          <a:effectRef idx="0"/>
          <a:fontRef idx="minor"/>
        </p:style>
        <p:txBody>
          <a:bodyPr lIns="72000" rIns="90000" tIns="45000" bIns="45000" anchor="t">
            <a:spAutoFit/>
          </a:bodyPr>
          <a:p>
            <a:pPr>
              <a:lnSpc>
                <a:spcPct val="100000"/>
              </a:lnSpc>
            </a:pPr>
            <a:r>
              <a:rPr b="1" lang="es-ES" sz="3200" spc="-1" strike="noStrike">
                <a:solidFill>
                  <a:srgbClr val="ebebeb"/>
                </a:solidFill>
                <a:latin typeface="Raleway"/>
              </a:rPr>
              <a:t>PROMPT: </a:t>
            </a:r>
            <a:endParaRPr b="0" lang="es-ES" sz="3200" spc="-1" strike="noStrike">
              <a:solidFill>
                <a:srgbClr val="ffffff"/>
              </a:solidFill>
              <a:latin typeface="Arial"/>
            </a:endParaRPr>
          </a:p>
          <a:p>
            <a:pPr>
              <a:lnSpc>
                <a:spcPct val="100000"/>
              </a:lnSpc>
            </a:pPr>
            <a:endParaRPr b="0" lang="es-ES" sz="3200" spc="-1" strike="noStrike">
              <a:solidFill>
                <a:srgbClr val="ffffff"/>
              </a:solidFill>
              <a:latin typeface="Arial"/>
            </a:endParaRPr>
          </a:p>
          <a:p>
            <a:pPr algn="just">
              <a:lnSpc>
                <a:spcPct val="100000"/>
              </a:lnSpc>
            </a:pPr>
            <a:r>
              <a:rPr b="1" lang="es-ES" sz="1800" spc="-1" strike="noStrike">
                <a:solidFill>
                  <a:srgbClr val="ffffff"/>
                </a:solidFill>
                <a:latin typeface="Raleway"/>
              </a:rPr>
              <a:t>El informe es necesario para justificar la orden según la cual se emplaza al afectado a la demolición del balcón que construyó sin la correspondiente licencia de obra en la Calle Inteligencia Artificial número 2 de Emmas..</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Para poder escribir el informe son necesarios conocimiento jurídicos y capacidad de análisis. Actúa como un profesional del derecho que tenga conocimientos específicos en materia de urbanismo municipal. Debe además citar las normas de Andalucía que regulan el urbanismo en las ciudades.</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La orden de demolición debe estar justificado. Dicha justificación debe comprender: los Antecedentes, los hechos y los fundamentos jurídicos. El lenguaje utilizado debe ser técnico-jurídico y debe tener en cuenta que el afectado debe entenderlo para, en su caso, poder recurrir la decisión sin la asistencia de un letrado.</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La orden de derrumbe se va a ejecutar en el Municipio de Emmas.. La ciudad ha aprobado el Plan General de Ordenación Urbana (PGOU) que indica la ilegalidad de las construcciones realizadas sin la correspondiente licencia de obra. El mismo PGOU no recoge casos de regularización de la construcción de balcones “fuera de ordenación”.</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El informe requerido debe ser en formato texto y no debe ser inferior a las 1000 palabras.</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p:txBody>
      </p:sp>
      <p:pic>
        <p:nvPicPr>
          <p:cNvPr id="130" name="Imagen 2"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31" name="CuadroTexto 1"/>
          <p:cNvSpPr/>
          <p:nvPr/>
        </p:nvSpPr>
        <p:spPr>
          <a:xfrm>
            <a:off x="311400" y="70560"/>
            <a:ext cx="31107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2400" spc="-1" strike="noStrike">
                <a:solidFill>
                  <a:srgbClr val="ebebeb"/>
                </a:solidFill>
                <a:latin typeface="Raleway"/>
              </a:rPr>
              <a:t>CASO DE USO -2-</a:t>
            </a:r>
            <a:endParaRPr b="0" lang="es-ES" sz="2400" spc="-1" strike="noStrike">
              <a:solidFill>
                <a:srgbClr val="ffffff"/>
              </a:solidFill>
              <a:latin typeface="Arial"/>
            </a:endParaRPr>
          </a:p>
        </p:txBody>
      </p:sp>
      <p:sp>
        <p:nvSpPr>
          <p:cNvPr id="132" name="CuadroTexto 2"/>
          <p:cNvSpPr/>
          <p:nvPr/>
        </p:nvSpPr>
        <p:spPr>
          <a:xfrm>
            <a:off x="2364840" y="1105200"/>
            <a:ext cx="9592200" cy="545292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2400" spc="-1" strike="noStrike">
                <a:solidFill>
                  <a:srgbClr val="ebebeb"/>
                </a:solidFill>
                <a:highlight>
                  <a:srgbClr val="ff00ff"/>
                </a:highlight>
                <a:latin typeface="Raleway"/>
              </a:rPr>
              <a:t>Situación: La Diputación de Orión ha decidido adquirir nuevos ordenadores portátiles para sus empleados. Se me ha pedido que presente un plan para que se revisen todos los equipos portátiles de la Diputación y así determinar el número exacto de los equipos que deberán ser retirados por no tener las características mínimas de seguridad informática. </a:t>
            </a:r>
            <a:endParaRPr b="0" lang="es-ES" sz="2400" spc="-1" strike="noStrike">
              <a:solidFill>
                <a:srgbClr val="ffffff"/>
              </a:solidFill>
              <a:latin typeface="Arial"/>
            </a:endParaRPr>
          </a:p>
          <a:p>
            <a:pPr algn="just">
              <a:lnSpc>
                <a:spcPct val="100000"/>
              </a:lnSpc>
            </a:pPr>
            <a:endParaRPr b="0" lang="es-ES" sz="2400" spc="-1" strike="noStrike">
              <a:solidFill>
                <a:srgbClr val="ffffff"/>
              </a:solidFill>
              <a:latin typeface="Arial"/>
            </a:endParaRPr>
          </a:p>
          <a:p>
            <a:pPr algn="just">
              <a:lnSpc>
                <a:spcPct val="100000"/>
              </a:lnSpc>
            </a:pPr>
            <a:r>
              <a:rPr b="1" lang="es-ES" sz="3200" spc="-1" strike="noStrike">
                <a:solidFill>
                  <a:srgbClr val="ffffff"/>
                </a:solidFill>
                <a:latin typeface="Raleway"/>
                <a:ea typeface="Calibri"/>
              </a:rPr>
              <a:t>“</a:t>
            </a:r>
            <a:r>
              <a:rPr b="1" lang="es-ES" sz="3200" spc="-1" strike="noStrike">
                <a:solidFill>
                  <a:srgbClr val="ffffff"/>
                </a:solidFill>
                <a:latin typeface="Raleway"/>
                <a:ea typeface="Calibri"/>
              </a:rPr>
              <a:t>Indícame lo que debo de tener en cuenta a la hora de cambiar los ordenadores para que estos garanticen mayor calidad del trabajo y también menos sujeción a posibles ciber-ataques” .</a:t>
            </a:r>
            <a:endParaRPr b="0" lang="es-ES" sz="3200" spc="-1" strike="noStrike">
              <a:solidFill>
                <a:srgbClr val="ffffff"/>
              </a:solidFill>
              <a:latin typeface="Arial"/>
            </a:endParaRPr>
          </a:p>
        </p:txBody>
      </p:sp>
      <p:pic>
        <p:nvPicPr>
          <p:cNvPr id="133" name="Imagen 3"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pic>
        <p:nvPicPr>
          <p:cNvPr id="134" name="Gráfico 5" descr="Advertencia con relleno sólido"/>
          <p:cNvPicPr/>
          <p:nvPr/>
        </p:nvPicPr>
        <p:blipFill>
          <a:blip r:embed="rId2"/>
          <a:stretch/>
        </p:blipFill>
        <p:spPr>
          <a:xfrm>
            <a:off x="460080" y="2725560"/>
            <a:ext cx="1406520" cy="1406520"/>
          </a:xfrm>
          <a:prstGeom prst="rect">
            <a:avLst/>
          </a:prstGeom>
          <a:ln w="0">
            <a:noFill/>
          </a:ln>
        </p:spPr>
      </p:pic>
    </p:spTree>
  </p:cSld>
  <p:transition spd="med">
    <p:split dir="out" orient="vert"/>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 descr="">
            <a:hlinkClick r:id="" action="ppaction://media"/>
          </p:cNvPr>
          <p:cNvPicPr/>
          <p:nvPr>
            <a:videoFile r:link="rId1"/>
            <p:extLst>
              <p:ext uri="{DAA4B4D4-6D71-4841-9C94-3DE7FCFB9230}">
                <p14:media r:embed="rId2"/>
              </p:ext>
            </p:extLst>
          </p:nvPr>
        </p:nvPicPr>
        <p:blipFill>
          <a:blip r:embed="rId3"/>
          <a:stretch>
            <a:fillRect/>
          </a:stretch>
        </p:blipFill>
        <p:spPr>
          <a:xfrm>
            <a:off x="5400" y="3960"/>
            <a:ext cx="12191760" cy="665136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cmd="playFrom(0.0)">
                                      <p:cBhvr>
                                        <p:cTn id="6" dur="24983" fill="hold"/>
                                        <p:tgtEl>
                                          <p:spTgt spid="95"/>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95"/>
                    </p:tgtEl>
                  </p:cond>
                </p:stCondLst>
                <p:childTnLst>
                  <p:par>
                    <p:cTn id="8" fill="hold">
                      <p:stCondLst>
                        <p:cond delay="0" evt="onClick">
                          <p:tgtEl>
                            <p:spTgt spid="95"/>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9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35" name="CuadroTexto 1"/>
          <p:cNvSpPr/>
          <p:nvPr/>
        </p:nvSpPr>
        <p:spPr>
          <a:xfrm>
            <a:off x="311400" y="70560"/>
            <a:ext cx="31107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2400" spc="-1" strike="noStrike">
                <a:solidFill>
                  <a:srgbClr val="ebebeb"/>
                </a:solidFill>
                <a:latin typeface="Raleway"/>
              </a:rPr>
              <a:t>CASO DE USO -2-</a:t>
            </a:r>
            <a:endParaRPr b="0" lang="es-ES" sz="2400" spc="-1" strike="noStrike">
              <a:solidFill>
                <a:srgbClr val="ffffff"/>
              </a:solidFill>
              <a:latin typeface="Arial"/>
            </a:endParaRPr>
          </a:p>
        </p:txBody>
      </p:sp>
      <p:sp>
        <p:nvSpPr>
          <p:cNvPr id="136" name="CuadroTexto 2"/>
          <p:cNvSpPr/>
          <p:nvPr/>
        </p:nvSpPr>
        <p:spPr>
          <a:xfrm>
            <a:off x="3058200" y="164880"/>
            <a:ext cx="9014400" cy="17355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1800" spc="-1" strike="noStrike">
                <a:solidFill>
                  <a:srgbClr val="ebebeb"/>
                </a:solidFill>
                <a:highlight>
                  <a:srgbClr val="ff00ff"/>
                </a:highlight>
                <a:latin typeface="Raleway"/>
              </a:rPr>
              <a:t>Situación: La Diputación de Orión ha decidido adquirir nuevos ordenadores portátiles para sus empleados. Se me ha pedido que presente un plan para que se revisen todos los equipos portátiles de la Diputación y así determinar el número exacto de los equipos que deberán ser retirados por no tener las características mínimas de seguridad informática. </a:t>
            </a:r>
            <a:endParaRPr b="0" lang="es-ES" sz="1800" spc="-1" strike="noStrike">
              <a:solidFill>
                <a:srgbClr val="ffffff"/>
              </a:solidFill>
              <a:latin typeface="Arial"/>
            </a:endParaRPr>
          </a:p>
        </p:txBody>
      </p:sp>
      <p:graphicFrame>
        <p:nvGraphicFramePr>
          <p:cNvPr id="137" name="Tabla 2"/>
          <p:cNvGraphicFramePr/>
          <p:nvPr/>
        </p:nvGraphicFramePr>
        <p:xfrm>
          <a:off x="667440" y="1737000"/>
          <a:ext cx="10856880" cy="5370120"/>
        </p:xfrm>
        <a:graphic>
          <a:graphicData uri="http://schemas.openxmlformats.org/drawingml/2006/table">
            <a:tbl>
              <a:tblPr/>
              <a:tblGrid>
                <a:gridCol w="3603240"/>
                <a:gridCol w="7253640"/>
              </a:tblGrid>
              <a:tr h="813960">
                <a:tc>
                  <a:txBody>
                    <a:bodyPr anchor="t">
                      <a:noAutofit/>
                    </a:bodyPr>
                    <a:p>
                      <a:pPr>
                        <a:lnSpc>
                          <a:spcPct val="100000"/>
                        </a:lnSpc>
                      </a:pPr>
                      <a:r>
                        <a:rPr b="1" lang="es-ES" sz="1400" spc="-1" strike="noStrike">
                          <a:solidFill>
                            <a:srgbClr val="ffffff"/>
                          </a:solidFill>
                          <a:latin typeface="Raleway"/>
                        </a:rPr>
                        <a:t>Objetivo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La Diputación de </a:t>
                      </a:r>
                      <a:r>
                        <a:rPr b="1" lang="es-ES" sz="1400" spc="-1" strike="noStrike">
                          <a:solidFill>
                            <a:srgbClr val="ebebeb"/>
                          </a:solidFill>
                          <a:latin typeface="Raleway"/>
                        </a:rPr>
                        <a:t>Orión</a:t>
                      </a:r>
                      <a:r>
                        <a:rPr b="1" lang="es-ES" sz="1400" spc="-1" strike="noStrike">
                          <a:solidFill>
                            <a:srgbClr val="ffffff"/>
                          </a:solidFill>
                          <a:latin typeface="Raleway"/>
                        </a:rPr>
                        <a:t> debe de garantizar el progreso de la provincia de </a:t>
                      </a:r>
                      <a:r>
                        <a:rPr b="1" lang="es-ES" sz="1400" spc="-1" strike="noStrike">
                          <a:solidFill>
                            <a:srgbClr val="ebebeb"/>
                          </a:solidFill>
                          <a:latin typeface="Raleway"/>
                        </a:rPr>
                        <a:t>Orión</a:t>
                      </a:r>
                      <a:r>
                        <a:rPr b="1" lang="es-ES" sz="1400" spc="-1" strike="noStrike">
                          <a:solidFill>
                            <a:srgbClr val="ffffff"/>
                          </a:solidFill>
                          <a:latin typeface="Raleway"/>
                        </a:rPr>
                        <a:t>. Esto pasa también por dotar a sus empleados de herramientas informáticas acordes con las nuevas tecnologías. Según las más reconocidas marcas de ordenadores, la vida útil de una computadora oscila entre 6 y 8 años. Muchos ciberataques se producen en el seno de las Administraciones públicas.</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740520">
                <a:tc>
                  <a:txBody>
                    <a:bodyPr anchor="t">
                      <a:noAutofit/>
                    </a:bodyPr>
                    <a:p>
                      <a:pPr>
                        <a:lnSpc>
                          <a:spcPct val="100000"/>
                        </a:lnSpc>
                      </a:pPr>
                      <a:r>
                        <a:rPr b="1" lang="es-ES" sz="1400" spc="-1" strike="noStrike">
                          <a:solidFill>
                            <a:srgbClr val="ffffff"/>
                          </a:solidFill>
                          <a:latin typeface="Raleway"/>
                        </a:rPr>
                        <a:t>Perfil</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Tratándose de una materia técnica que requiere de conocimientos informáticos, quiero que actúes como un ingeniero computacional con especialidad en ciberseguridad informática.</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1023120">
                <a:tc>
                  <a:txBody>
                    <a:bodyPr anchor="t">
                      <a:noAutofit/>
                    </a:bodyPr>
                    <a:p>
                      <a:pPr>
                        <a:lnSpc>
                          <a:spcPct val="100000"/>
                        </a:lnSpc>
                      </a:pPr>
                      <a:r>
                        <a:rPr b="1" lang="es-ES" sz="1400" spc="-1" strike="noStrike">
                          <a:solidFill>
                            <a:srgbClr val="ffffff"/>
                          </a:solidFill>
                          <a:latin typeface="Raleway"/>
                        </a:rPr>
                        <a:t>Contexto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Según los datos recabados, en la actualidad la Diputación de </a:t>
                      </a:r>
                      <a:r>
                        <a:rPr b="1" lang="es-ES" sz="1400" spc="-1" strike="noStrike">
                          <a:solidFill>
                            <a:srgbClr val="ebebeb"/>
                          </a:solidFill>
                          <a:latin typeface="Raleway"/>
                        </a:rPr>
                        <a:t>Orión</a:t>
                      </a:r>
                      <a:r>
                        <a:rPr b="1" lang="es-ES" sz="1400" spc="-1" strike="noStrike">
                          <a:solidFill>
                            <a:srgbClr val="ffffff"/>
                          </a:solidFill>
                          <a:latin typeface="Raleway"/>
                        </a:rPr>
                        <a:t> dispone de 65 ordenadores portátiles. El más antiguo es del año 2018, el más moderno es del año 2023. Las marcas más comunes son Lenovo, Acer y HP. Hasta la fecha la Diputación de </a:t>
                      </a:r>
                      <a:r>
                        <a:rPr b="1" lang="es-ES" sz="1400" spc="-1" strike="noStrike">
                          <a:solidFill>
                            <a:srgbClr val="ebebeb"/>
                          </a:solidFill>
                          <a:latin typeface="Raleway"/>
                        </a:rPr>
                        <a:t>Orión</a:t>
                      </a:r>
                      <a:r>
                        <a:rPr b="1" lang="es-ES" sz="1400" spc="-1" strike="noStrike">
                          <a:solidFill>
                            <a:srgbClr val="ffffff"/>
                          </a:solidFill>
                          <a:latin typeface="Raleway"/>
                        </a:rPr>
                        <a:t> no ha sufrido ningún ciberataque con lo cual es de entender que la seguridad informática de la Diputación es sólida. </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923400">
                <a:tc>
                  <a:txBody>
                    <a:bodyPr anchor="t">
                      <a:noAutofit/>
                    </a:bodyPr>
                    <a:p>
                      <a:pPr>
                        <a:lnSpc>
                          <a:spcPct val="100000"/>
                        </a:lnSpc>
                      </a:pPr>
                      <a:r>
                        <a:rPr b="1" lang="es-ES" sz="1400" spc="-1" strike="noStrike">
                          <a:solidFill>
                            <a:srgbClr val="ffffff"/>
                          </a:solidFill>
                          <a:latin typeface="Raleway"/>
                        </a:rPr>
                        <a:t>Consulta</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Quiero que generes un informe en el que me indicas cómo debo actuar en caso de cambiar los ordenadores indicándome los motivos que debería tener en cuenta a la hora de elegir nuevos modelos. Asimismo, quiero que me indiques los motivos a tener en cuenta a la hora de cambiar un ordenador por motivos de seguridad informática. </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713520">
                <a:tc>
                  <a:txBody>
                    <a:bodyPr anchor="t">
                      <a:noAutofit/>
                    </a:bodyPr>
                    <a:p>
                      <a:pPr>
                        <a:lnSpc>
                          <a:spcPct val="100000"/>
                        </a:lnSpc>
                      </a:pPr>
                      <a:r>
                        <a:rPr b="1" lang="es-ES" sz="1400" spc="-1" strike="noStrike">
                          <a:solidFill>
                            <a:srgbClr val="ffffff"/>
                          </a:solidFill>
                          <a:latin typeface="Raleway"/>
                        </a:rPr>
                        <a:t>Formato</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nchor="t">
                      <a:noAutofit/>
                    </a:bodyPr>
                    <a:p>
                      <a:pPr algn="just">
                        <a:lnSpc>
                          <a:spcPct val="100000"/>
                        </a:lnSpc>
                      </a:pPr>
                      <a:r>
                        <a:rPr b="1" lang="es-ES" sz="1400" spc="-1" strike="noStrike">
                          <a:solidFill>
                            <a:srgbClr val="ffffff"/>
                          </a:solidFill>
                          <a:latin typeface="Raleway"/>
                        </a:rPr>
                        <a:t>El informe requerido debe ser en formato tabla. La tabla debe contener: 1. Nombre del dispositivo, 2. mejor modelo calidad informática-precio, 3. características técnicas.</a:t>
                      </a:r>
                      <a:endParaRPr b="0" lang="es-ES" sz="1400" spc="-1" strike="noStrike">
                        <a:solidFill>
                          <a:srgbClr val="ffffff"/>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bl>
          </a:graphicData>
        </a:graphic>
      </p:graphicFrame>
      <p:pic>
        <p:nvPicPr>
          <p:cNvPr id="138" name="Imagen 3"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39" name="CuadroTexto 1"/>
          <p:cNvSpPr/>
          <p:nvPr/>
        </p:nvSpPr>
        <p:spPr>
          <a:xfrm>
            <a:off x="339840" y="120240"/>
            <a:ext cx="11343600" cy="7373880"/>
          </a:xfrm>
          <a:prstGeom prst="rect">
            <a:avLst/>
          </a:prstGeom>
          <a:noFill/>
          <a:ln w="0">
            <a:noFill/>
          </a:ln>
        </p:spPr>
        <p:style>
          <a:lnRef idx="0"/>
          <a:fillRef idx="0"/>
          <a:effectRef idx="0"/>
          <a:fontRef idx="minor"/>
        </p:style>
        <p:txBody>
          <a:bodyPr lIns="72000" rIns="90000" tIns="45000" bIns="45000" anchor="t">
            <a:spAutoFit/>
          </a:bodyPr>
          <a:p>
            <a:pPr>
              <a:lnSpc>
                <a:spcPct val="100000"/>
              </a:lnSpc>
            </a:pPr>
            <a:r>
              <a:rPr b="1" lang="es-ES" sz="3200" spc="-1" strike="noStrike">
                <a:solidFill>
                  <a:srgbClr val="ebebeb"/>
                </a:solidFill>
                <a:latin typeface="Raleway"/>
              </a:rPr>
              <a:t>PROMPT: </a:t>
            </a:r>
            <a:endParaRPr b="0" lang="es-ES" sz="3200" spc="-1" strike="noStrike">
              <a:solidFill>
                <a:srgbClr val="ffffff"/>
              </a:solidFill>
              <a:latin typeface="Arial"/>
            </a:endParaRPr>
          </a:p>
          <a:p>
            <a:pPr>
              <a:lnSpc>
                <a:spcPct val="100000"/>
              </a:lnSpc>
            </a:pPr>
            <a:endParaRPr b="0" lang="es-ES" sz="3200" spc="-1" strike="noStrike">
              <a:solidFill>
                <a:srgbClr val="ffffff"/>
              </a:solidFill>
              <a:latin typeface="Arial"/>
            </a:endParaRPr>
          </a:p>
          <a:p>
            <a:pPr algn="just">
              <a:lnSpc>
                <a:spcPct val="100000"/>
              </a:lnSpc>
            </a:pPr>
            <a:r>
              <a:rPr b="1" lang="es-ES" sz="1800" spc="-1" strike="noStrike">
                <a:solidFill>
                  <a:srgbClr val="ffffff"/>
                </a:solidFill>
                <a:latin typeface="Raleway"/>
              </a:rPr>
              <a:t>La Diputación de </a:t>
            </a:r>
            <a:r>
              <a:rPr b="1" lang="es-ES" sz="1800" spc="-1" strike="noStrike">
                <a:solidFill>
                  <a:srgbClr val="ebebeb"/>
                </a:solidFill>
                <a:latin typeface="Raleway"/>
              </a:rPr>
              <a:t>Orión</a:t>
            </a:r>
            <a:r>
              <a:rPr b="1" lang="es-ES" sz="1800" spc="-1" strike="noStrike">
                <a:solidFill>
                  <a:srgbClr val="ffffff"/>
                </a:solidFill>
                <a:latin typeface="Raleway"/>
              </a:rPr>
              <a:t> debe de garantizar progreso de la provincia de </a:t>
            </a:r>
            <a:r>
              <a:rPr b="1" lang="es-ES" sz="1800" spc="-1" strike="noStrike">
                <a:solidFill>
                  <a:srgbClr val="ebebeb"/>
                </a:solidFill>
                <a:latin typeface="Raleway"/>
              </a:rPr>
              <a:t>Orión</a:t>
            </a:r>
            <a:r>
              <a:rPr b="1" lang="es-ES" sz="1800" spc="-1" strike="noStrike">
                <a:solidFill>
                  <a:srgbClr val="ffffff"/>
                </a:solidFill>
                <a:latin typeface="Raleway"/>
              </a:rPr>
              <a:t>. Esto pasa también por dotar a sus empleados de herramientas informáticas acordes con las nuevas tecnologías. Según las más reconocidas marcas de ordenadores, la vida útil de una computadora oscila entre 6 y 8 años. Muchos ciberataques se producen en el seno de las Administraciones públicas.</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Tratándose de una materia técnica que requiere de conocimientos informáticos, quiero que actúes como un ingeniero computacional con especialidad en ciberseguridad informática.</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Según los datos recabados, en la actualidad la Diputación de </a:t>
            </a:r>
            <a:r>
              <a:rPr b="1" lang="es-ES" sz="1800" spc="-1" strike="noStrike">
                <a:solidFill>
                  <a:srgbClr val="ebebeb"/>
                </a:solidFill>
                <a:latin typeface="Raleway"/>
              </a:rPr>
              <a:t>Orión</a:t>
            </a:r>
            <a:r>
              <a:rPr b="1" lang="es-ES" sz="1800" spc="-1" strike="noStrike">
                <a:solidFill>
                  <a:srgbClr val="ffffff"/>
                </a:solidFill>
                <a:latin typeface="Raleway"/>
              </a:rPr>
              <a:t> dispone de 65 ordenadores portátiles. El más antiguo es del año 2018, el más moderno es del año 2023. Las marcas más comunes son Lenovo, Acer y HP. Hasta la fecha la Diputación de </a:t>
            </a:r>
            <a:r>
              <a:rPr b="1" lang="es-ES" sz="1800" spc="-1" strike="noStrike">
                <a:solidFill>
                  <a:srgbClr val="ebebeb"/>
                </a:solidFill>
                <a:latin typeface="Raleway"/>
              </a:rPr>
              <a:t>Orión</a:t>
            </a:r>
            <a:r>
              <a:rPr b="1" lang="es-ES" sz="1800" spc="-1" strike="noStrike">
                <a:solidFill>
                  <a:srgbClr val="ffffff"/>
                </a:solidFill>
                <a:latin typeface="Raleway"/>
              </a:rPr>
              <a:t> no ha sufrido ningún ciberataque con lo cual es de entender que la seguridad informática de la Diputación es sólida. </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Quiero que generes un informe en el que me indiques cómo debo actuar en caso de cambiar los ordenadores indicándome los motivos que debería tener en cuenta a la hora de elegir nuevos modelos. Asimismo, quiero que me indiques los motivos a tener en cuenta a la hora de cambiar un ordenador por motivos de seguridad informática. </a:t>
            </a:r>
            <a:endParaRPr b="0" lang="es-ES" sz="1800" spc="-1" strike="noStrike">
              <a:solidFill>
                <a:srgbClr val="ffffff"/>
              </a:solidFill>
              <a:latin typeface="Arial"/>
            </a:endParaRPr>
          </a:p>
          <a:p>
            <a:pPr algn="just">
              <a:lnSpc>
                <a:spcPct val="100000"/>
              </a:lnSpc>
            </a:pPr>
            <a:endParaRPr b="0" lang="es-ES" sz="1800" spc="-1" strike="noStrike">
              <a:solidFill>
                <a:srgbClr val="ffffff"/>
              </a:solidFill>
              <a:latin typeface="Arial"/>
            </a:endParaRPr>
          </a:p>
          <a:p>
            <a:pPr algn="just">
              <a:lnSpc>
                <a:spcPct val="100000"/>
              </a:lnSpc>
            </a:pPr>
            <a:r>
              <a:rPr b="1" lang="es-ES" sz="1800" spc="-1" strike="noStrike">
                <a:solidFill>
                  <a:srgbClr val="ffffff"/>
                </a:solidFill>
                <a:latin typeface="Raleway"/>
              </a:rPr>
              <a:t>El informe requerido debe ser en formato tabla. La tabla debe contener: 1. Nombre del dispositivo, 2. mejor modelo calidad informática-precio, 3. características técnicas.</a:t>
            </a:r>
            <a:endParaRPr b="0" lang="es-ES" sz="1800" spc="-1" strike="noStrike">
              <a:solidFill>
                <a:srgbClr val="ffffff"/>
              </a:solidFill>
              <a:latin typeface="Arial"/>
            </a:endParaRPr>
          </a:p>
        </p:txBody>
      </p:sp>
      <p:pic>
        <p:nvPicPr>
          <p:cNvPr id="140" name="Imagen 2"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41" name="CuadroTexto 2"/>
          <p:cNvSpPr/>
          <p:nvPr/>
        </p:nvSpPr>
        <p:spPr>
          <a:xfrm>
            <a:off x="3625920" y="3075120"/>
            <a:ext cx="4939560" cy="699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4000" spc="-1" strike="noStrike">
                <a:solidFill>
                  <a:srgbClr val="ffffff"/>
                </a:solidFill>
                <a:latin typeface="Raleway"/>
              </a:rPr>
              <a:t>EN CONCLUSIÓN</a:t>
            </a:r>
            <a:endParaRPr b="0" lang="es-ES" sz="4000" spc="-1" strike="noStrike">
              <a:solidFill>
                <a:srgbClr val="ffffff"/>
              </a:solidFill>
              <a:latin typeface="Arial"/>
            </a:endParaRPr>
          </a:p>
        </p:txBody>
      </p:sp>
      <p:pic>
        <p:nvPicPr>
          <p:cNvPr id="142" name="Imagen 1"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143" name="CuadroTexto 2"/>
          <p:cNvSpPr/>
          <p:nvPr/>
        </p:nvSpPr>
        <p:spPr>
          <a:xfrm>
            <a:off x="3142440" y="1366200"/>
            <a:ext cx="5906520" cy="1094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s-ES" sz="3300" spc="-1" strike="noStrike">
                <a:solidFill>
                  <a:srgbClr val="ffffff"/>
                </a:solidFill>
                <a:latin typeface="Raleway"/>
              </a:rPr>
              <a:t>RECUERDA ESTA FÓRMULA:</a:t>
            </a:r>
            <a:endParaRPr b="0" lang="es-ES" sz="3300" spc="-1" strike="noStrike">
              <a:solidFill>
                <a:srgbClr val="ffffff"/>
              </a:solidFill>
              <a:latin typeface="Arial"/>
            </a:endParaRPr>
          </a:p>
        </p:txBody>
      </p:sp>
      <p:sp>
        <p:nvSpPr>
          <p:cNvPr id="144" name="CuadroTexto 3"/>
          <p:cNvSpPr/>
          <p:nvPr/>
        </p:nvSpPr>
        <p:spPr>
          <a:xfrm>
            <a:off x="2203920" y="2913120"/>
            <a:ext cx="7784280" cy="2649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s-ES" sz="6000" spc="-1" strike="noStrike">
                <a:solidFill>
                  <a:srgbClr val="ffffff"/>
                </a:solidFill>
                <a:latin typeface="Raleway"/>
              </a:rPr>
              <a:t>EDA</a:t>
            </a:r>
            <a:endParaRPr b="0" lang="es-ES" sz="6000" spc="-1" strike="noStrike">
              <a:solidFill>
                <a:srgbClr val="ffffff"/>
              </a:solidFill>
              <a:latin typeface="Arial"/>
            </a:endParaRPr>
          </a:p>
          <a:p>
            <a:pPr algn="ctr">
              <a:lnSpc>
                <a:spcPct val="100000"/>
              </a:lnSpc>
            </a:pPr>
            <a:r>
              <a:rPr b="1" lang="es-ES" sz="4400" spc="-1" strike="noStrike">
                <a:solidFill>
                  <a:srgbClr val="ffffff"/>
                </a:solidFill>
                <a:latin typeface="Raleway"/>
              </a:rPr>
              <a:t>Explora, Dispara, Adapta</a:t>
            </a:r>
            <a:endParaRPr b="0" lang="es-ES" sz="4400" spc="-1" strike="noStrike">
              <a:solidFill>
                <a:srgbClr val="ffffff"/>
              </a:solidFill>
              <a:latin typeface="Arial"/>
            </a:endParaRPr>
          </a:p>
          <a:p>
            <a:pPr algn="ctr">
              <a:lnSpc>
                <a:spcPct val="100000"/>
              </a:lnSpc>
            </a:pPr>
            <a:r>
              <a:rPr b="1" i="1" lang="en-US" sz="3200" spc="-1" strike="noStrike">
                <a:solidFill>
                  <a:srgbClr val="ffffff"/>
                </a:solidFill>
                <a:latin typeface="Raleway"/>
              </a:rPr>
              <a:t>Explore, Shoot, Adapt</a:t>
            </a:r>
            <a:endParaRPr b="0" lang="es-ES" sz="3200" spc="-1" strike="noStrike">
              <a:solidFill>
                <a:srgbClr val="ffffff"/>
              </a:solidFill>
              <a:latin typeface="Arial"/>
            </a:endParaRPr>
          </a:p>
          <a:p>
            <a:pPr algn="ctr">
              <a:lnSpc>
                <a:spcPct val="100000"/>
              </a:lnSpc>
            </a:pPr>
            <a:endParaRPr b="0" lang="es-ES" sz="3200" spc="-1" strike="noStrike">
              <a:solidFill>
                <a:srgbClr val="ffffff"/>
              </a:solidFill>
              <a:latin typeface="Arial"/>
            </a:endParaRPr>
          </a:p>
        </p:txBody>
      </p:sp>
      <p:pic>
        <p:nvPicPr>
          <p:cNvPr id="145" name="Imagen 1"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lumMod val="50000"/>
          </a:schemeClr>
        </a:solidFill>
      </p:bgPr>
    </p:bg>
    <p:spTree>
      <p:nvGrpSpPr>
        <p:cNvPr id="1" name=""/>
        <p:cNvGrpSpPr/>
        <p:nvPr/>
      </p:nvGrpSpPr>
      <p:grpSpPr>
        <a:xfrm>
          <a:off x="0" y="0"/>
          <a:ext cx="0" cy="0"/>
          <a:chOff x="0" y="0"/>
          <a:chExt cx="0" cy="0"/>
        </a:xfrm>
      </p:grpSpPr>
      <p:pic>
        <p:nvPicPr>
          <p:cNvPr id="146" name="Imagen 2" descr="Mariquita sube por una brizna de hierba"/>
          <p:cNvPicPr/>
          <p:nvPr/>
        </p:nvPicPr>
        <p:blipFill>
          <a:blip r:embed="rId1"/>
          <a:srcRect l="0" t="0" r="0" b="15730"/>
          <a:stretch/>
        </p:blipFill>
        <p:spPr>
          <a:xfrm>
            <a:off x="0" y="0"/>
            <a:ext cx="12191760" cy="6857640"/>
          </a:xfrm>
          <a:prstGeom prst="rect">
            <a:avLst/>
          </a:prstGeom>
          <a:ln w="0">
            <a:noFill/>
          </a:ln>
        </p:spPr>
      </p:pic>
      <p:sp>
        <p:nvSpPr>
          <p:cNvPr id="147" name="Rectángulo 5"/>
          <p:cNvSpPr/>
          <p:nvPr/>
        </p:nvSpPr>
        <p:spPr>
          <a:xfrm>
            <a:off x="6075720" y="3605760"/>
            <a:ext cx="6095520" cy="3288240"/>
          </a:xfrm>
          <a:prstGeom prst="rect">
            <a:avLst/>
          </a:prstGeom>
          <a:noFill/>
          <a:ln w="0">
            <a:noFill/>
          </a:ln>
        </p:spPr>
        <p:style>
          <a:lnRef idx="0"/>
          <a:fillRef idx="0"/>
          <a:effectRef idx="0"/>
          <a:fontRef idx="minor"/>
        </p:style>
        <p:txBody>
          <a:bodyPr lIns="90000" rIns="90000" tIns="45000" bIns="45000" anchor="t">
            <a:spAutoFit/>
          </a:bodyPr>
          <a:p>
            <a:pPr>
              <a:lnSpc>
                <a:spcPct val="150000"/>
              </a:lnSpc>
            </a:pPr>
            <a:r>
              <a:rPr b="0" lang="es-ES" sz="2800" spc="-1" strike="noStrike">
                <a:solidFill>
                  <a:srgbClr val="ffffff"/>
                </a:solidFill>
                <a:latin typeface="Raleway"/>
              </a:rPr>
              <a:t>gabriele.vestri@ospia.org</a:t>
            </a:r>
            <a:endParaRPr b="0" lang="es-ES" sz="2800" spc="-1" strike="noStrike">
              <a:solidFill>
                <a:srgbClr val="ffffff"/>
              </a:solidFill>
              <a:latin typeface="Arial"/>
            </a:endParaRPr>
          </a:p>
          <a:p>
            <a:pPr>
              <a:lnSpc>
                <a:spcPct val="150000"/>
              </a:lnSpc>
            </a:pPr>
            <a:r>
              <a:rPr b="0" lang="es-ES" sz="2800" spc="-1" strike="noStrike">
                <a:solidFill>
                  <a:srgbClr val="ffffff"/>
                </a:solidFill>
                <a:latin typeface="Raleway"/>
              </a:rPr>
              <a:t>@gabrielvestri</a:t>
            </a:r>
            <a:endParaRPr b="0" lang="es-ES" sz="2800" spc="-1" strike="noStrike">
              <a:solidFill>
                <a:srgbClr val="ffffff"/>
              </a:solidFill>
              <a:latin typeface="Arial"/>
            </a:endParaRPr>
          </a:p>
          <a:p>
            <a:pPr>
              <a:lnSpc>
                <a:spcPct val="150000"/>
              </a:lnSpc>
            </a:pPr>
            <a:r>
              <a:rPr b="0" lang="es-ES" sz="2800" spc="-1" strike="noStrike">
                <a:solidFill>
                  <a:srgbClr val="ffffff"/>
                </a:solidFill>
                <a:latin typeface="Raleway"/>
              </a:rPr>
              <a:t>@vestri.g</a:t>
            </a:r>
            <a:endParaRPr b="0" lang="es-ES" sz="2800" spc="-1" strike="noStrike">
              <a:solidFill>
                <a:srgbClr val="ffffff"/>
              </a:solidFill>
              <a:latin typeface="Arial"/>
            </a:endParaRPr>
          </a:p>
          <a:p>
            <a:pPr>
              <a:lnSpc>
                <a:spcPct val="150000"/>
              </a:lnSpc>
            </a:pPr>
            <a:r>
              <a:rPr b="0" lang="es-ES" sz="2800" spc="-1" strike="noStrike">
                <a:solidFill>
                  <a:srgbClr val="ffffff"/>
                </a:solidFill>
                <a:latin typeface="Raleway"/>
              </a:rPr>
              <a:t>@ia_osp</a:t>
            </a:r>
            <a:endParaRPr b="0" lang="es-ES" sz="2800" spc="-1" strike="noStrike">
              <a:solidFill>
                <a:srgbClr val="ffffff"/>
              </a:solidFill>
              <a:latin typeface="Arial"/>
            </a:endParaRPr>
          </a:p>
          <a:p>
            <a:pPr algn="ctr">
              <a:lnSpc>
                <a:spcPct val="150000"/>
              </a:lnSpc>
            </a:pPr>
            <a:endParaRPr b="0" lang="es-ES" sz="2800" spc="-1" strike="noStrike">
              <a:solidFill>
                <a:srgbClr val="ffffff"/>
              </a:solidFill>
              <a:latin typeface="Arial"/>
            </a:endParaRPr>
          </a:p>
        </p:txBody>
      </p:sp>
      <p:sp>
        <p:nvSpPr>
          <p:cNvPr id="148" name="Imagen 6"/>
          <p:cNvSpPr/>
          <p:nvPr/>
        </p:nvSpPr>
        <p:spPr>
          <a:xfrm>
            <a:off x="5474520" y="3662280"/>
            <a:ext cx="628560" cy="628560"/>
          </a:xfrm>
          <a:prstGeom prst="roundRect">
            <a:avLst>
              <a:gd name="adj" fmla="val 16667"/>
            </a:avLst>
          </a:prstGeom>
          <a:blipFill rotWithShape="0">
            <a:blip r:embed="rId2"/>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endParaRPr b="0" lang="es-ES" sz="1800" spc="-1" strike="noStrike">
              <a:solidFill>
                <a:srgbClr val="000000"/>
              </a:solidFill>
              <a:latin typeface="Arial"/>
            </a:endParaRPr>
          </a:p>
        </p:txBody>
      </p:sp>
      <p:sp>
        <p:nvSpPr>
          <p:cNvPr id="149" name="Rectángulo 1"/>
          <p:cNvSpPr/>
          <p:nvPr/>
        </p:nvSpPr>
        <p:spPr>
          <a:xfrm>
            <a:off x="5507640" y="456120"/>
            <a:ext cx="5745600" cy="3898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br>
              <a:rPr sz="3000"/>
            </a:br>
            <a:br>
              <a:rPr sz="3000"/>
            </a:br>
            <a:r>
              <a:rPr b="1" i="1" lang="es-ES" sz="4000" spc="-1" strike="noStrike">
                <a:solidFill>
                  <a:srgbClr val="ffffff"/>
                </a:solidFill>
                <a:latin typeface="Raleway"/>
              </a:rPr>
              <a:t>¡</a:t>
            </a:r>
            <a:r>
              <a:rPr b="1" lang="ca-ES" sz="5330" spc="-1" strike="noStrike">
                <a:solidFill>
                  <a:srgbClr val="ffffff"/>
                </a:solidFill>
                <a:latin typeface="Raleway"/>
              </a:rPr>
              <a:t>Muchas gracias por la atención</a:t>
            </a:r>
            <a:r>
              <a:rPr b="1" i="1" lang="es-ES" sz="4000" spc="-1" strike="noStrike">
                <a:solidFill>
                  <a:srgbClr val="ffffff"/>
                </a:solidFill>
                <a:latin typeface="Raleway"/>
              </a:rPr>
              <a:t>!</a:t>
            </a:r>
            <a:endParaRPr b="0" lang="es-ES" sz="4000" spc="-1" strike="noStrike">
              <a:solidFill>
                <a:srgbClr val="ffffff"/>
              </a:solidFill>
              <a:latin typeface="Arial"/>
            </a:endParaRPr>
          </a:p>
          <a:p>
            <a:pPr>
              <a:lnSpc>
                <a:spcPct val="100000"/>
              </a:lnSpc>
            </a:pPr>
            <a:endParaRPr b="0" lang="es-ES" sz="3000" spc="-1" strike="noStrike">
              <a:solidFill>
                <a:srgbClr val="ffffff"/>
              </a:solidFill>
              <a:latin typeface="Arial"/>
            </a:endParaRPr>
          </a:p>
        </p:txBody>
      </p:sp>
      <p:sp>
        <p:nvSpPr>
          <p:cNvPr id="150" name="Imagen 8"/>
          <p:cNvSpPr/>
          <p:nvPr/>
        </p:nvSpPr>
        <p:spPr>
          <a:xfrm>
            <a:off x="5474520" y="5027040"/>
            <a:ext cx="628920" cy="628920"/>
          </a:xfrm>
          <a:prstGeom prst="roundRect">
            <a:avLst>
              <a:gd name="adj" fmla="val 16667"/>
            </a:avLst>
          </a:prstGeom>
          <a:blipFill rotWithShape="0">
            <a:blip r:embed="rId3"/>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endParaRPr b="0" lang="es-ES" sz="1800" spc="-1" strike="noStrike">
              <a:solidFill>
                <a:srgbClr val="000000"/>
              </a:solidFill>
              <a:latin typeface="Arial"/>
            </a:endParaRPr>
          </a:p>
        </p:txBody>
      </p:sp>
      <p:sp>
        <p:nvSpPr>
          <p:cNvPr id="151" name="Imagen 9"/>
          <p:cNvSpPr/>
          <p:nvPr/>
        </p:nvSpPr>
        <p:spPr>
          <a:xfrm>
            <a:off x="5456160" y="4388760"/>
            <a:ext cx="619200" cy="502560"/>
          </a:xfrm>
          <a:prstGeom prst="roundRect">
            <a:avLst>
              <a:gd name="adj" fmla="val 16667"/>
            </a:avLst>
          </a:prstGeom>
          <a:blipFill rotWithShape="0">
            <a:blip r:embed="rId4"/>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endParaRPr b="0" lang="es-ES" sz="1800" spc="-1" strike="noStrike">
              <a:solidFill>
                <a:srgbClr val="000000"/>
              </a:solidFill>
              <a:latin typeface="Arial"/>
            </a:endParaRPr>
          </a:p>
        </p:txBody>
      </p:sp>
      <p:sp>
        <p:nvSpPr>
          <p:cNvPr id="152" name="Imagen 11"/>
          <p:cNvSpPr/>
          <p:nvPr/>
        </p:nvSpPr>
        <p:spPr>
          <a:xfrm>
            <a:off x="5479200" y="5758200"/>
            <a:ext cx="619200" cy="502560"/>
          </a:xfrm>
          <a:prstGeom prst="roundRect">
            <a:avLst>
              <a:gd name="adj" fmla="val 16667"/>
            </a:avLst>
          </a:prstGeom>
          <a:blipFill rotWithShape="0">
            <a:blip r:embed="rId5"/>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rIns="90000" tIns="45000" bIns="45000" anchor="t">
            <a:noAutofit/>
          </a:bodyPr>
          <a:p>
            <a:endParaRPr b="0" lang="es-ES" sz="1800" spc="-1" strike="noStrike">
              <a:solidFill>
                <a:srgbClr val="000000"/>
              </a:solidFill>
              <a:latin typeface="Arial"/>
            </a:endParaRPr>
          </a:p>
        </p:txBody>
      </p:sp>
    </p:spTree>
  </p:cSld>
  <mc:AlternateContent>
    <mc:Choice Requires="p14">
      <p:transition spd="slow" p14:dur="1250">
        <p:split dir="out" orient="vert"/>
      </p:transition>
    </mc:Choice>
    <mc:Fallback>
      <p:transition spd="slow">
        <p:split dir="out" orient="vert"/>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sp>
        <p:nvSpPr>
          <p:cNvPr id="96" name="CuadroTexto 1"/>
          <p:cNvSpPr/>
          <p:nvPr/>
        </p:nvSpPr>
        <p:spPr>
          <a:xfrm>
            <a:off x="5770080" y="1609920"/>
            <a:ext cx="5317920" cy="3637440"/>
          </a:xfrm>
          <a:prstGeom prst="rect">
            <a:avLst/>
          </a:prstGeom>
          <a:noFill/>
          <a:ln w="0">
            <a:noFill/>
          </a:ln>
        </p:spPr>
        <p:style>
          <a:lnRef idx="0"/>
          <a:fillRef idx="0"/>
          <a:effectRef idx="0"/>
          <a:fontRef idx="minor"/>
        </p:style>
        <p:txBody>
          <a:bodyPr anchor="ctr">
            <a:noAutofit/>
          </a:bodyPr>
          <a:p>
            <a:pPr algn="just">
              <a:lnSpc>
                <a:spcPct val="100000"/>
              </a:lnSpc>
              <a:spcAft>
                <a:spcPts val="1001"/>
              </a:spcAft>
            </a:pPr>
            <a:r>
              <a:rPr b="0" lang="es-ES_tradnl" sz="2400" spc="-1" strike="noStrike">
                <a:solidFill>
                  <a:srgbClr val="ffffff"/>
                </a:solidFill>
                <a:latin typeface="Raleway"/>
              </a:rPr>
              <a:t>“</a:t>
            </a:r>
            <a:r>
              <a:rPr b="0" i="1" lang="es-ES_tradnl" sz="2400" spc="-1" strike="noStrike">
                <a:solidFill>
                  <a:srgbClr val="ffffff"/>
                </a:solidFill>
                <a:latin typeface="Raleway"/>
              </a:rPr>
              <a:t>El sistema de IA generativa en uso no es perfecto. Puede contener errores significativos y alucinaciones debidas a circunstancias multifactoriales como la desactualización de los datos de entrenamiento, fallos informáticos, intereses comerciales, sesgos por género, raza y contextos sociales.</a:t>
            </a:r>
            <a:endParaRPr b="0" lang="es-ES" sz="2400" spc="-1" strike="noStrike">
              <a:solidFill>
                <a:srgbClr val="ffffff"/>
              </a:solidFill>
              <a:latin typeface="Arial"/>
            </a:endParaRPr>
          </a:p>
          <a:p>
            <a:pPr algn="just">
              <a:lnSpc>
                <a:spcPct val="100000"/>
              </a:lnSpc>
              <a:spcAft>
                <a:spcPts val="1001"/>
              </a:spcAft>
            </a:pPr>
            <a:r>
              <a:rPr b="0" i="1" lang="es-ES_tradnl" sz="2400" spc="-1" strike="noStrike">
                <a:solidFill>
                  <a:srgbClr val="ffffff"/>
                </a:solidFill>
                <a:latin typeface="Raleway"/>
              </a:rPr>
              <a:t>Se recomienda la supervisión humana constante de los resultados generados por el sistema. </a:t>
            </a:r>
            <a:endParaRPr b="0" lang="es-ES" sz="2400" spc="-1" strike="noStrike">
              <a:solidFill>
                <a:srgbClr val="ffffff"/>
              </a:solidFill>
              <a:latin typeface="Arial"/>
            </a:endParaRPr>
          </a:p>
          <a:p>
            <a:pPr algn="just">
              <a:lnSpc>
                <a:spcPct val="100000"/>
              </a:lnSpc>
              <a:spcAft>
                <a:spcPts val="1001"/>
              </a:spcAft>
            </a:pPr>
            <a:r>
              <a:rPr b="0" i="1" lang="es-ES_tradnl" sz="2400" spc="-1" strike="noStrike">
                <a:solidFill>
                  <a:srgbClr val="ffffff"/>
                </a:solidFill>
                <a:latin typeface="Raleway"/>
              </a:rPr>
              <a:t>No utilice este sistema si no posee capacidad de supervisión</a:t>
            </a:r>
            <a:r>
              <a:rPr b="0" lang="es-ES_tradnl" sz="2400" spc="-1" strike="noStrike">
                <a:solidFill>
                  <a:srgbClr val="ffffff"/>
                </a:solidFill>
                <a:latin typeface="Raleway"/>
              </a:rPr>
              <a:t>”.</a:t>
            </a:r>
            <a:endParaRPr b="0" lang="es-ES" sz="2400" spc="-1" strike="noStrike">
              <a:solidFill>
                <a:srgbClr val="ffffff"/>
              </a:solidFill>
              <a:latin typeface="Arial"/>
            </a:endParaRPr>
          </a:p>
          <a:p>
            <a:pPr algn="r">
              <a:lnSpc>
                <a:spcPct val="100000"/>
              </a:lnSpc>
              <a:spcAft>
                <a:spcPts val="1001"/>
              </a:spcAft>
            </a:pPr>
            <a:r>
              <a:rPr b="0" i="1" lang="es-ES_tradnl" sz="1600" spc="-1" strike="noStrike">
                <a:solidFill>
                  <a:srgbClr val="ffffff"/>
                </a:solidFill>
                <a:latin typeface="Raleway"/>
              </a:rPr>
              <a:t>©Gabriele Vestri</a:t>
            </a:r>
            <a:endParaRPr b="0" lang="es-ES" sz="1600" spc="-1" strike="noStrike">
              <a:solidFill>
                <a:srgbClr val="ffffff"/>
              </a:solidFill>
              <a:latin typeface="Arial"/>
            </a:endParaRPr>
          </a:p>
        </p:txBody>
      </p:sp>
      <p:pic>
        <p:nvPicPr>
          <p:cNvPr id="97" name="Imagen 2" descr="Una persona sosteniendo una laptop&#10;&#10;Descripción generada automáticamente"/>
          <p:cNvPicPr/>
          <p:nvPr/>
        </p:nvPicPr>
        <p:blipFill>
          <a:blip r:embed="rId1"/>
          <a:stretch/>
        </p:blipFill>
        <p:spPr>
          <a:xfrm>
            <a:off x="0" y="10800"/>
            <a:ext cx="4571640" cy="6857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98" name="Imagen 2" descr="Interfaz de usuario gráfica&#10;&#10;Descripción generada automáticamente"/>
          <p:cNvPicPr/>
          <p:nvPr/>
        </p:nvPicPr>
        <p:blipFill>
          <a:blip r:embed="rId1"/>
          <a:stretch/>
        </p:blipFill>
        <p:spPr>
          <a:xfrm>
            <a:off x="0" y="-1357200"/>
            <a:ext cx="5657400" cy="8486280"/>
          </a:xfrm>
          <a:prstGeom prst="rect">
            <a:avLst/>
          </a:prstGeom>
          <a:ln w="0">
            <a:noFill/>
          </a:ln>
        </p:spPr>
      </p:pic>
      <p:sp>
        <p:nvSpPr>
          <p:cNvPr id="99" name="CuadroTexto 3"/>
          <p:cNvSpPr/>
          <p:nvPr/>
        </p:nvSpPr>
        <p:spPr>
          <a:xfrm>
            <a:off x="6534000" y="2886120"/>
            <a:ext cx="4761000" cy="15519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es-ES" sz="3200" spc="-1" strike="noStrike">
                <a:solidFill>
                  <a:srgbClr val="ffffff"/>
                </a:solidFill>
                <a:latin typeface="Raleway"/>
                <a:ea typeface="Calibri"/>
              </a:rPr>
              <a:t>3. Análisis de la interfaz de los “GPTs”</a:t>
            </a:r>
            <a:endParaRPr b="0" lang="es-ES" sz="3200" spc="-1" strike="noStrike">
              <a:solidFill>
                <a:srgbClr val="ffffff"/>
              </a:solidFill>
              <a:latin typeface="Arial"/>
            </a:endParaRPr>
          </a:p>
        </p:txBody>
      </p:sp>
      <p:pic>
        <p:nvPicPr>
          <p:cNvPr id="100" name="Imagen 1" descr="Fondo negro con letras blancas&#10;&#10;Descripción generada automáticamente con confianza media"/>
          <p:cNvPicPr/>
          <p:nvPr/>
        </p:nvPicPr>
        <p:blipFill>
          <a:blip r:embed="rId2">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spTree>
  </p:cSld>
  <p:transition spd="med">
    <p:split dir="out" orient="vert"/>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01" name="Imagen 5" descr="Fondo negro con letras blancas&#10;&#10;Descripción generada automáticamente con confianza media"/>
          <p:cNvPicPr/>
          <p:nvPr/>
        </p:nvPicPr>
        <p:blipFill>
          <a:blip r:embed="rId1">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10701720" y="6344640"/>
            <a:ext cx="1490040" cy="523800"/>
          </a:xfrm>
          <a:prstGeom prst="rect">
            <a:avLst/>
          </a:prstGeom>
          <a:ln w="0">
            <a:noFill/>
          </a:ln>
        </p:spPr>
      </p:pic>
      <p:graphicFrame>
        <p:nvGraphicFramePr>
          <p:cNvPr id="102" name="Tabla 6"/>
          <p:cNvGraphicFramePr/>
          <p:nvPr/>
        </p:nvGraphicFramePr>
        <p:xfrm>
          <a:off x="65160" y="1371600"/>
          <a:ext cx="12061800" cy="3182760"/>
        </p:xfrm>
        <a:graphic>
          <a:graphicData uri="http://schemas.openxmlformats.org/drawingml/2006/table">
            <a:tbl>
              <a:tblPr/>
              <a:tblGrid>
                <a:gridCol w="1488960"/>
                <a:gridCol w="2531160"/>
                <a:gridCol w="2010240"/>
                <a:gridCol w="2010240"/>
                <a:gridCol w="2010240"/>
                <a:gridCol w="2010240"/>
              </a:tblGrid>
              <a:tr h="248040">
                <a:tc>
                  <a:txBody>
                    <a:bodyPr lIns="9360" rIns="9360" tIns="9360" bIns="9360" anchor="ctr">
                      <a:noAutofit/>
                    </a:bodyPr>
                    <a:p>
                      <a:pPr algn="ctr">
                        <a:lnSpc>
                          <a:spcPct val="100000"/>
                        </a:lnSpc>
                      </a:pPr>
                      <a:r>
                        <a:rPr b="1" lang="es-ES" sz="900" spc="-1" strike="noStrike">
                          <a:solidFill>
                            <a:schemeClr val="lt1"/>
                          </a:solidFill>
                          <a:latin typeface="Calibri"/>
                        </a:rPr>
                        <a:t>Característica</a:t>
                      </a:r>
                      <a:endParaRPr b="0" lang="es-ES" sz="9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lIns="9360" rIns="9360" tIns="9360" bIns="9360" anchor="ctr">
                      <a:noAutofit/>
                    </a:bodyPr>
                    <a:p>
                      <a:pPr algn="ctr">
                        <a:lnSpc>
                          <a:spcPct val="100000"/>
                        </a:lnSpc>
                      </a:pPr>
                      <a:r>
                        <a:rPr b="1" lang="es-ES" sz="1000" spc="-1" strike="noStrike">
                          <a:solidFill>
                            <a:schemeClr val="lt1"/>
                          </a:solidFill>
                          <a:latin typeface="Calibri"/>
                        </a:rPr>
                        <a:t>ChatGPT 3.5</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lIns="9360" rIns="9360" tIns="9360" bIns="9360" anchor="ctr">
                      <a:noAutofit/>
                    </a:bodyPr>
                    <a:p>
                      <a:pPr algn="ctr">
                        <a:lnSpc>
                          <a:spcPct val="100000"/>
                        </a:lnSpc>
                      </a:pPr>
                      <a:r>
                        <a:rPr b="1" lang="es-ES" sz="1000" spc="-1" strike="noStrike">
                          <a:solidFill>
                            <a:schemeClr val="lt1"/>
                          </a:solidFill>
                          <a:latin typeface="Calibri"/>
                        </a:rPr>
                        <a:t>ChatGPT 4o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lIns="9360" rIns="9360" tIns="9360" bIns="9360" anchor="ctr">
                      <a:noAutofit/>
                    </a:bodyPr>
                    <a:p>
                      <a:pPr algn="ctr">
                        <a:lnSpc>
                          <a:spcPct val="100000"/>
                        </a:lnSpc>
                      </a:pPr>
                      <a:r>
                        <a:rPr b="1" lang="es-ES" sz="1000" spc="-1" strike="noStrike">
                          <a:solidFill>
                            <a:schemeClr val="lt1"/>
                          </a:solidFill>
                          <a:latin typeface="Calibri"/>
                        </a:rPr>
                        <a:t>o1</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lIns="9360" rIns="9360" tIns="9360" bIns="9360" anchor="ctr">
                      <a:noAutofit/>
                    </a:bodyPr>
                    <a:p>
                      <a:pPr algn="ctr">
                        <a:lnSpc>
                          <a:spcPct val="100000"/>
                        </a:lnSpc>
                      </a:pPr>
                      <a:r>
                        <a:rPr b="1" lang="es-ES" sz="1000" spc="-1" strike="noStrike">
                          <a:solidFill>
                            <a:schemeClr val="lt1"/>
                          </a:solidFill>
                          <a:latin typeface="Calibri"/>
                        </a:rPr>
                        <a:t>o3 mini</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lIns="9360" rIns="9360" tIns="9360" bIns="9360" anchor="ctr">
                      <a:noAutofit/>
                    </a:bodyPr>
                    <a:p>
                      <a:pPr algn="ctr">
                        <a:lnSpc>
                          <a:spcPct val="100000"/>
                        </a:lnSpc>
                      </a:pPr>
                      <a:r>
                        <a:rPr b="1" lang="es-ES" sz="1000" spc="-1" strike="noStrike">
                          <a:solidFill>
                            <a:schemeClr val="lt1"/>
                          </a:solidFill>
                          <a:latin typeface="Calibri"/>
                        </a:rPr>
                        <a:t>o3 mini high</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424440">
                <a:tc>
                  <a:txBody>
                    <a:bodyPr lIns="9360" rIns="9360" tIns="9360" bIns="9360" anchor="ctr">
                      <a:noAutofit/>
                    </a:bodyPr>
                    <a:p>
                      <a:pPr>
                        <a:lnSpc>
                          <a:spcPct val="100000"/>
                        </a:lnSpc>
                      </a:pPr>
                      <a:r>
                        <a:rPr b="1" lang="es-ES" sz="900" spc="-1" strike="noStrike">
                          <a:solidFill>
                            <a:schemeClr val="lt1"/>
                          </a:solidFill>
                          <a:latin typeface="Calibri"/>
                        </a:rPr>
                        <a:t> </a:t>
                      </a:r>
                      <a:endParaRPr b="0" lang="es-ES" sz="900" spc="-1" strike="noStrike">
                        <a:solidFill>
                          <a:srgbClr val="000000"/>
                        </a:solidFill>
                        <a:latin typeface="Arial"/>
                      </a:endParaRPr>
                    </a:p>
                    <a:p>
                      <a:pPr>
                        <a:lnSpc>
                          <a:spcPct val="100000"/>
                        </a:lnSpc>
                      </a:pPr>
                      <a:r>
                        <a:rPr b="1" lang="es-ES" sz="900" spc="-1" strike="noStrike">
                          <a:solidFill>
                            <a:schemeClr val="lt1"/>
                          </a:solidFill>
                          <a:latin typeface="Calibri"/>
                        </a:rPr>
                        <a:t>Fecha de lanzamiento</a:t>
                      </a:r>
                      <a:endParaRPr b="0" lang="es-ES" sz="9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lIns="9360" rIns="9360" tIns="9360" bIns="9360" anchor="ctr">
                      <a:noAutofit/>
                    </a:bodyPr>
                    <a:p>
                      <a:pPr>
                        <a:lnSpc>
                          <a:spcPct val="100000"/>
                        </a:lnSpc>
                      </a:pPr>
                      <a:r>
                        <a:rPr b="0" lang="es-ES" sz="1000" spc="-1" strike="noStrike">
                          <a:solidFill>
                            <a:schemeClr val="dk1"/>
                          </a:solidFill>
                          <a:latin typeface="Calibri"/>
                        </a:rPr>
                        <a:t>Noviembre 2022 </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n-US" sz="1000" spc="-1" strike="noStrike">
                          <a:solidFill>
                            <a:schemeClr val="dk1"/>
                          </a:solidFill>
                          <a:latin typeface="Calibri"/>
                        </a:rPr>
                        <a:t>Mayo 2024 </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s-ES" sz="1000" spc="-1" strike="noStrike">
                          <a:solidFill>
                            <a:schemeClr val="dk1"/>
                          </a:solidFill>
                          <a:latin typeface="Calibri"/>
                        </a:rPr>
                        <a:t>Diciembre 2024 </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n-US" sz="1000" spc="-1" strike="noStrike">
                          <a:solidFill>
                            <a:schemeClr val="dk1"/>
                          </a:solidFill>
                          <a:latin typeface="Calibri"/>
                        </a:rPr>
                        <a:t>Enero 2025 </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n-US" sz="1000" spc="-1" strike="noStrike">
                          <a:solidFill>
                            <a:schemeClr val="dk1"/>
                          </a:solidFill>
                          <a:latin typeface="Calibri"/>
                        </a:rPr>
                        <a:t>Enero 2025 </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r>
              <a:tr h="910080">
                <a:tc>
                  <a:txBody>
                    <a:bodyPr lIns="9360" rIns="9360" tIns="9360" bIns="9360" anchor="ctr">
                      <a:noAutofit/>
                    </a:bodyPr>
                    <a:p>
                      <a:pPr>
                        <a:lnSpc>
                          <a:spcPct val="100000"/>
                        </a:lnSpc>
                      </a:pPr>
                      <a:r>
                        <a:rPr b="1" lang="es-ES" sz="900" spc="-1" strike="noStrike">
                          <a:solidFill>
                            <a:schemeClr val="lt1"/>
                          </a:solidFill>
                          <a:latin typeface="Calibri"/>
                        </a:rPr>
                        <a:t>Capacidades</a:t>
                      </a:r>
                      <a:endParaRPr b="0" lang="es-ES" sz="9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lIns="9360" rIns="9360" tIns="9360" bIns="9360" anchor="ctr">
                      <a:noAutofit/>
                    </a:bodyPr>
                    <a:p>
                      <a:pPr>
                        <a:lnSpc>
                          <a:spcPct val="100000"/>
                        </a:lnSpc>
                      </a:pPr>
                      <a:r>
                        <a:rPr b="0" lang="es-ES" sz="1000" spc="-1" strike="noStrike">
                          <a:solidFill>
                            <a:schemeClr val="dk1"/>
                          </a:solidFill>
                          <a:latin typeface="Calibri"/>
                        </a:rPr>
                        <a:t>Generación de texto y código.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Procesamiento y generación de texto, imágenes y audio.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Enfoque en razonamiento complejo, especialmente en ciencias y programación.</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Optimizado para tareas de razonamiento rápido y rentable, especialmente en dominios STEM.</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Variante de o3 mini con mayor capacidad de cálculo para tareas más complejas.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r>
              <a:tr h="689400">
                <a:tc>
                  <a:txBody>
                    <a:bodyPr lIns="9360" rIns="9360" tIns="9360" bIns="9360" anchor="ctr">
                      <a:noAutofit/>
                    </a:bodyPr>
                    <a:p>
                      <a:pPr>
                        <a:lnSpc>
                          <a:spcPct val="100000"/>
                        </a:lnSpc>
                      </a:pPr>
                      <a:r>
                        <a:rPr b="1" lang="es-ES" sz="900" spc="-1" strike="noStrike">
                          <a:solidFill>
                            <a:schemeClr val="lt1"/>
                          </a:solidFill>
                          <a:latin typeface="Calibri"/>
                        </a:rPr>
                        <a:t>Ventajas</a:t>
                      </a:r>
                      <a:endParaRPr b="0" lang="es-ES" sz="9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lIns="9360" rIns="9360" tIns="9360" bIns="9360" anchor="ctr">
                      <a:noAutofit/>
                    </a:bodyPr>
                    <a:p>
                      <a:pPr>
                        <a:lnSpc>
                          <a:spcPct val="100000"/>
                        </a:lnSpc>
                      </a:pPr>
                      <a:r>
                        <a:rPr b="0" lang="es-ES" sz="1000" spc="-1" strike="noStrike">
                          <a:solidFill>
                            <a:schemeClr val="dk1"/>
                          </a:solidFill>
                          <a:latin typeface="Calibri"/>
                        </a:rPr>
                        <a:t>Respuestas rápidas y costo efectivo.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s-ES" sz="1000" spc="-1" strike="noStrike">
                          <a:solidFill>
                            <a:schemeClr val="dk1"/>
                          </a:solidFill>
                          <a:latin typeface="Calibri"/>
                        </a:rPr>
                        <a:t>Multimodalidad y mayor rapidez que GPT-4.</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s-ES" sz="1000" spc="-1" strike="noStrike">
                          <a:solidFill>
                            <a:schemeClr val="dk1"/>
                          </a:solidFill>
                          <a:latin typeface="Calibri"/>
                        </a:rPr>
                        <a:t>Mejora en la resolución de problemas complejos y reducción de alucinaciones.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s-ES" sz="1000" spc="-1" strike="noStrike">
                          <a:solidFill>
                            <a:schemeClr val="dk1"/>
                          </a:solidFill>
                          <a:latin typeface="Calibri"/>
                        </a:rPr>
                        <a:t>Mayor velocidad y eficiencia en tareas de razonamiento.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c>
                  <a:txBody>
                    <a:bodyPr lIns="9360" rIns="9360" tIns="9360" bIns="9360" anchor="ctr">
                      <a:noAutofit/>
                    </a:bodyPr>
                    <a:p>
                      <a:pPr>
                        <a:lnSpc>
                          <a:spcPct val="100000"/>
                        </a:lnSpc>
                      </a:pPr>
                      <a:r>
                        <a:rPr b="0" lang="es-ES" sz="1000" spc="-1" strike="noStrike">
                          <a:solidFill>
                            <a:schemeClr val="dk1"/>
                          </a:solidFill>
                          <a:latin typeface="Calibri"/>
                        </a:rPr>
                        <a:t>Mayor capacidad de razonamiento y precisión en tareas complejas.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2cee8"/>
                    </a:solidFill>
                  </a:tcPr>
                </a:tc>
              </a:tr>
              <a:tr h="910080">
                <a:tc>
                  <a:txBody>
                    <a:bodyPr lIns="9360" rIns="9360" tIns="9360" bIns="9360" anchor="ctr">
                      <a:noAutofit/>
                    </a:bodyPr>
                    <a:p>
                      <a:pPr>
                        <a:lnSpc>
                          <a:spcPct val="100000"/>
                        </a:lnSpc>
                      </a:pPr>
                      <a:r>
                        <a:rPr b="1" lang="es-ES" sz="900" spc="-1" strike="noStrike">
                          <a:solidFill>
                            <a:schemeClr val="lt1"/>
                          </a:solidFill>
                          <a:latin typeface="Calibri"/>
                        </a:rPr>
                        <a:t>Limitaciones</a:t>
                      </a:r>
                      <a:endParaRPr b="0" lang="es-ES" sz="9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lIns="9360" rIns="9360" tIns="9360" bIns="9360" anchor="ctr">
                      <a:noAutofit/>
                    </a:bodyPr>
                    <a:p>
                      <a:pPr>
                        <a:lnSpc>
                          <a:spcPct val="100000"/>
                        </a:lnSpc>
                      </a:pPr>
                      <a:r>
                        <a:rPr b="0" lang="es-ES" sz="1000" spc="-1" strike="noStrike">
                          <a:solidFill>
                            <a:schemeClr val="dk1"/>
                          </a:solidFill>
                          <a:latin typeface="Calibri"/>
                        </a:rPr>
                        <a:t>Información actualizada hasta 2021; menor precisión en tareas complejas.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Mayor consumo de recursos en comparación con modelos más pequeños.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Mayor costo y tiempo de procesamiento debido a su enfoque en el razonamiento profundo.</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Puede ser más propenso a errores en comparación con modelos más grandes.</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c>
                  <a:txBody>
                    <a:bodyPr lIns="9360" rIns="9360" tIns="9360" bIns="9360" anchor="ctr">
                      <a:noAutofit/>
                    </a:bodyPr>
                    <a:p>
                      <a:pPr>
                        <a:lnSpc>
                          <a:spcPct val="100000"/>
                        </a:lnSpc>
                      </a:pPr>
                      <a:r>
                        <a:rPr b="0" lang="es-ES" sz="1000" spc="-1" strike="noStrike">
                          <a:solidFill>
                            <a:schemeClr val="dk1"/>
                          </a:solidFill>
                          <a:latin typeface="Calibri"/>
                        </a:rPr>
                        <a:t>Mayor consumo de recursos y posible aumento en el tiempo de respuesta.</a:t>
                      </a:r>
                      <a:endParaRPr b="0" lang="es-ES" sz="1000" spc="-1" strike="noStrike">
                        <a:solidFill>
                          <a:srgbClr val="000000"/>
                        </a:solidFill>
                        <a:latin typeface="Arial"/>
                      </a:endParaRPr>
                    </a:p>
                  </a:txBody>
                  <a:tcPr anchor="ctr" marL="9360" marR="93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1e8f4"/>
                    </a:solidFill>
                  </a:tcPr>
                </a:tc>
              </a:tr>
            </a:tbl>
          </a:graphicData>
        </a:graphic>
      </p:graphicFrame>
    </p:spTree>
  </p:cSld>
  <p:transition spd="med">
    <p:split dir="out" orient="vert"/>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03" name="Entrada de lápiz 8" descr=""/>
          <p:cNvPicPr/>
          <p:nvPr/>
        </p:nvPicPr>
        <p:blipFill>
          <a:blip r:embed="rId1"/>
          <a:stretch/>
        </p:blipFill>
        <p:spPr>
          <a:xfrm>
            <a:off x="2139480" y="2148840"/>
            <a:ext cx="35640" cy="215640"/>
          </a:xfrm>
          <a:prstGeom prst="rect">
            <a:avLst/>
          </a:prstGeom>
          <a:ln w="0">
            <a:noFill/>
          </a:ln>
        </p:spPr>
      </p:pic>
      <p:sp>
        <p:nvSpPr>
          <p:cNvPr id="104" name="CuadroTexto 11"/>
          <p:cNvSpPr/>
          <p:nvPr/>
        </p:nvSpPr>
        <p:spPr>
          <a:xfrm>
            <a:off x="15480" y="1043640"/>
            <a:ext cx="2222280" cy="1209240"/>
          </a:xfrm>
          <a:prstGeom prst="rect">
            <a:avLst/>
          </a:prstGeom>
          <a:noFill/>
          <a:ln w="19050">
            <a:solidFill>
              <a:srgbClr val="ac3ec1"/>
            </a:solidFill>
            <a:round/>
          </a:ln>
        </p:spPr>
        <p:style>
          <a:lnRef idx="0"/>
          <a:fillRef idx="0"/>
          <a:effectRef idx="0"/>
          <a:fontRef idx="minor"/>
        </p:style>
        <p:txBody>
          <a:bodyPr lIns="90000" rIns="90000" tIns="45000" bIns="45000" anchor="t">
            <a:spAutoFit/>
          </a:bodyPr>
          <a:p>
            <a:pPr>
              <a:lnSpc>
                <a:spcPct val="100000"/>
              </a:lnSpc>
            </a:pPr>
            <a:endParaRPr b="0" lang="es-ES" sz="1800" spc="-1" strike="noStrike">
              <a:solidFill>
                <a:srgbClr val="ffffff"/>
              </a:solidFill>
              <a:latin typeface="Calibri"/>
            </a:endParaRPr>
          </a:p>
        </p:txBody>
      </p:sp>
      <p:pic>
        <p:nvPicPr>
          <p:cNvPr id="105" name="Imagen 3" descr="Interfaz de usuario gráfica, Aplicación&#10;&#10;El contenido generado por IA puede ser incorrecto."/>
          <p:cNvPicPr/>
          <p:nvPr/>
        </p:nvPicPr>
        <p:blipFill>
          <a:blip r:embed="rId2"/>
          <a:stretch/>
        </p:blipFill>
        <p:spPr>
          <a:xfrm>
            <a:off x="0" y="0"/>
            <a:ext cx="12175920" cy="6857640"/>
          </a:xfrm>
          <a:prstGeom prst="rect">
            <a:avLst/>
          </a:prstGeom>
          <a:ln w="0">
            <a:noFill/>
          </a:ln>
        </p:spPr>
      </p:pic>
    </p:spTree>
  </p:cSld>
  <p:transition spd="med">
    <p:split dir="out" orient="vert"/>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06" name="Imagen 2" descr="Captura de pantalla de un celular&#10;&#10;El contenido generado por IA puede ser incorrecto."/>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07" name="Imagen 2" descr="Interfaz de usuario gráfica, Aplicación&#10;&#10;El contenido generado por IA puede ser incorrecto."/>
          <p:cNvPicPr/>
          <p:nvPr/>
        </p:nvPicPr>
        <p:blipFill>
          <a:blip r:embed="rId1"/>
          <a:stretch/>
        </p:blipFill>
        <p:spPr>
          <a:xfrm>
            <a:off x="0" y="0"/>
            <a:ext cx="12191760" cy="67744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62626"/>
        </a:solidFill>
      </p:bgPr>
    </p:bg>
    <p:spTree>
      <p:nvGrpSpPr>
        <p:cNvPr id="1" name=""/>
        <p:cNvGrpSpPr/>
        <p:nvPr/>
      </p:nvGrpSpPr>
      <p:grpSpPr>
        <a:xfrm>
          <a:off x="0" y="0"/>
          <a:ext cx="0" cy="0"/>
          <a:chOff x="0" y="0"/>
          <a:chExt cx="0" cy="0"/>
        </a:xfrm>
      </p:grpSpPr>
      <p:pic>
        <p:nvPicPr>
          <p:cNvPr id="108" name="Imagen 2" descr="Interfaz de usuario gráfica, Sitio web&#10;&#10;El contenido generado por IA puede ser incorrecto."/>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{101BB17B-B442-7B4E-A029-9B76A3AFDAB5}tf10001058</Template>
  <TotalTime>2952</TotalTime>
  <Application>LibreOffice/7.5.7.1$Windows_X86_64 LibreOffice_project/47eb0cf7efbacdee9b19ae25d6752381ede23126</Application>
  <AppVersion>15.0000</AppVersion>
  <Words>1679</Words>
  <Paragraphs>121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2023-12-07T10:56:12Z</dcterms:created>
  <dc:creator>Gabriele Vestri</dc:creator>
  <dc:description/>
  <dc:language>es-ES</dc:language>
  <cp:lastModifiedBy>eunice miranda</cp:lastModifiedBy>
  <dcterms:modified xsi:type="dcterms:W3CDTF">2025-06-19T09:24:12Z</dcterms:modified>
  <cp:revision>178</cp:revision>
  <dc:subject/>
  <dc:title>FORMACIÓN ESPECIALIZADA   INTELIGENCIA ARTIFICIAL: USOS PRÁCTICOS DE ChatGPT PARA EMPLEADOS/AS PÚBLICOS/AS  (Iª Edición)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4</vt:i4>
  </property>
  <property fmtid="{D5CDD505-2E9C-101B-9397-08002B2CF9AE}" pid="4" name="PresentationFormat">
    <vt:lpwstr>Panorámica</vt:lpwstr>
  </property>
  <property fmtid="{D5CDD505-2E9C-101B-9397-08002B2CF9AE}" pid="5" name="Slides">
    <vt:i4>24</vt:i4>
  </property>
</Properties>
</file>