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9" r:id="rId4"/>
  </p:sldMasterIdLst>
  <p:notesMasterIdLst>
    <p:notesMasterId r:id="rId27"/>
  </p:notesMasterIdLst>
  <p:handoutMasterIdLst>
    <p:handoutMasterId r:id="rId28"/>
  </p:handoutMasterIdLst>
  <p:sldIdLst>
    <p:sldId id="2141412515" r:id="rId5"/>
    <p:sldId id="2141412530" r:id="rId6"/>
    <p:sldId id="2141412531" r:id="rId7"/>
    <p:sldId id="2147471419" r:id="rId8"/>
    <p:sldId id="2147471415" r:id="rId9"/>
    <p:sldId id="2147471416" r:id="rId10"/>
    <p:sldId id="2147471417" r:id="rId11"/>
    <p:sldId id="2147471418" r:id="rId12"/>
    <p:sldId id="2141412545" r:id="rId13"/>
    <p:sldId id="2141412533" r:id="rId14"/>
    <p:sldId id="2141412534" r:id="rId15"/>
    <p:sldId id="2141412524" r:id="rId16"/>
    <p:sldId id="2141412434" r:id="rId17"/>
    <p:sldId id="2147471420" r:id="rId18"/>
    <p:sldId id="2147471421" r:id="rId19"/>
    <p:sldId id="2147471422" r:id="rId20"/>
    <p:sldId id="2147471423" r:id="rId21"/>
    <p:sldId id="2147471424" r:id="rId22"/>
    <p:sldId id="2147471426" r:id="rId23"/>
    <p:sldId id="2141412521" r:id="rId24"/>
    <p:sldId id="2147471427" r:id="rId25"/>
    <p:sldId id="2141412528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A3B200-C9A8-FA79-F54D-9F4B47676BCF}" name="Anabel Morales Calero" initials="AMC" userId="S::anabel.morales@babelgroup.com::535a8ce3-0e88-46e3-8218-76891930f8c1" providerId="AD"/>
  <p188:author id="{A28DCA26-60E9-5AE4-9117-5109ED1E5584}" name="Ana Velilla Hurtado" initials="AVH" userId="S::ana.velilla@babelgroup.com::cc5d8aa8-56db-45ad-bdc8-3ba038c2cea1" providerId="AD"/>
  <p188:author id="{8443ED59-20C7-4FDF-8DCA-8A14D1AA1C8C}" name="Microsoft Office User" initials="MOU" userId="Microsoft Office User" providerId="None"/>
  <p188:author id="{5CFA7265-5CAA-9E37-F41E-5CEF43BF0E9D}" name="Carmen Vargas Bermúdez" initials="CB" userId="S::carmen.vargas@babelgroup.com::90fdc07a-05f8-4c20-8482-463835f869d3" providerId="AD"/>
  <p188:author id="{5795C07E-32C3-2680-7DC3-AEC39175E458}" name="Raúl Arroyo" initials="" userId="S::raul.arroyo@buleboo.es::f54d60a5-f2cb-41de-9fb9-09fa675195f4" providerId="AD"/>
  <p188:author id="{8FAB7B91-5978-2EBF-A275-6B27575CBA44}" name="Luis Barreiro Abraira" initials="LA" userId="S::luis.barreiro@babelgroup.com::f8775b35-e23e-4b20-b5a5-de0d1083b302" providerId="AD"/>
  <p188:author id="{AEC2C6B7-8F55-8A46-09EE-24934EA97B29}" name="Buleboo Empresa" initials="BE" userId="973b20255e96471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90D4"/>
    <a:srgbClr val="F39333"/>
    <a:srgbClr val="868686"/>
    <a:srgbClr val="262626"/>
    <a:srgbClr val="F39433"/>
    <a:srgbClr val="E7512B"/>
    <a:srgbClr val="383A6F"/>
    <a:srgbClr val="E2E6E8"/>
    <a:srgbClr val="F19910"/>
    <a:srgbClr val="DDD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0D3F56-1A33-E3BD-4B79-10BD030983D8}" v="1" dt="2025-04-01T15:36:47.875"/>
    <p1510:client id="{BBF6420A-CDC3-0649-A266-F6405D9B1E93}" v="1" dt="2025-04-01T15:49:33.139"/>
  </p1510:revLst>
</p1510:revInfo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men Vargas Bermúdez" userId="S::carmen.vargas@babelgroup.com::90fdc07a-05f8-4c20-8482-463835f869d3" providerId="AD" clId="Web-{A40D3F56-1A33-E3BD-4B79-10BD030983D8}"/>
    <pc:docChg chg="addSld">
      <pc:chgData name="Carmen Vargas Bermúdez" userId="S::carmen.vargas@babelgroup.com::90fdc07a-05f8-4c20-8482-463835f869d3" providerId="AD" clId="Web-{A40D3F56-1A33-E3BD-4B79-10BD030983D8}" dt="2025-04-01T15:36:47.875" v="0"/>
      <pc:docMkLst>
        <pc:docMk/>
      </pc:docMkLst>
      <pc:sldChg chg="new">
        <pc:chgData name="Carmen Vargas Bermúdez" userId="S::carmen.vargas@babelgroup.com::90fdc07a-05f8-4c20-8482-463835f869d3" providerId="AD" clId="Web-{A40D3F56-1A33-E3BD-4B79-10BD030983D8}" dt="2025-04-01T15:36:47.875" v="0"/>
        <pc:sldMkLst>
          <pc:docMk/>
          <pc:sldMk cId="594039146" sldId="2141412530"/>
        </pc:sldMkLst>
      </pc:sldChg>
    </pc:docChg>
  </pc:docChgLst>
  <pc:docChgLst>
    <pc:chgData name="Sergio Ruiz Carbajo" userId="3c77107b-8952-4cf7-91db-f14a5e693de4" providerId="ADAL" clId="{BBF6420A-CDC3-0649-A266-F6405D9B1E93}"/>
    <pc:docChg chg="delSld">
      <pc:chgData name="Sergio Ruiz Carbajo" userId="3c77107b-8952-4cf7-91db-f14a5e693de4" providerId="ADAL" clId="{BBF6420A-CDC3-0649-A266-F6405D9B1E93}" dt="2025-04-01T15:49:33.139" v="0" actId="2696"/>
      <pc:docMkLst>
        <pc:docMk/>
      </pc:docMkLst>
      <pc:sldChg chg="del">
        <pc:chgData name="Sergio Ruiz Carbajo" userId="3c77107b-8952-4cf7-91db-f14a5e693de4" providerId="ADAL" clId="{BBF6420A-CDC3-0649-A266-F6405D9B1E93}" dt="2025-04-01T15:49:33.139" v="0" actId="2696"/>
        <pc:sldMkLst>
          <pc:docMk/>
          <pc:sldMk cId="594039146" sldId="214141253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051F61F-0EBB-BBBE-FADE-EC1A2B78E3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0B18CE3-4CF3-9746-87B5-B2EAFB5D60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7CFA2-A269-884C-B093-E046F913255A}" type="datetimeFigureOut">
              <a:rPr lang="es-ES" smtClean="0"/>
              <a:t>16/06/2025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F4860F-005A-36C5-2618-AB9FA35467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AF528AF-4B55-0436-C82A-87C1FA7494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023DC-3787-9C4C-838F-73BDF14ACC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1796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D335B-9E47-804A-85A1-436948A065C2}" type="datetimeFigureOut">
              <a:rPr lang="es-ES" smtClean="0"/>
              <a:t>16/06/2025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AA09C-4C69-1442-B3F0-7BDAE6F45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137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73055-59DB-D864-A4AE-433A676A3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A3C1BAD-9D71-69B4-EDD1-242F982EF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C30835C-638A-E09A-D060-97AD86CE7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Supercomputación y Medio Ambiente</a:t>
            </a:r>
            <a:r>
              <a:rPr lang="es-ES" dirty="0"/>
              <a:t>: El programa europeo </a:t>
            </a:r>
            <a:r>
              <a:rPr lang="es-ES" dirty="0" err="1"/>
              <a:t>Destination</a:t>
            </a:r>
            <a:r>
              <a:rPr lang="es-ES" dirty="0"/>
              <a:t> </a:t>
            </a:r>
            <a:r>
              <a:rPr lang="es-ES" dirty="0" err="1"/>
              <a:t>Earth</a:t>
            </a:r>
            <a:r>
              <a:rPr lang="es-ES" dirty="0"/>
              <a:t> busca crear un gemelo digital de la Tierra para simular fenómenos climáticos y humanos, utilizando la supercomputadora LUMI</a:t>
            </a:r>
          </a:p>
          <a:p>
            <a:r>
              <a:rPr lang="es-ES" b="1" dirty="0"/>
              <a:t>Deporte de Alto Rendimiento</a:t>
            </a:r>
            <a:r>
              <a:rPr lang="es-ES" dirty="0"/>
              <a:t>: Fernando Rivas, entrenador de bádminton, se une a un proyecto de IA que analiza en tiempo real factores físicos y psicológicos de los atletas para mejorar su rendimiento </a:t>
            </a:r>
          </a:p>
          <a:p>
            <a:r>
              <a:rPr lang="es-ES" dirty="0"/>
              <a:t>https://www.elespanol.com/ciencia/salud/20230417/revolucionando-ia-medicina-supera-humanos-analizando-corazon/756174799_0.html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29FA42-D24A-E44C-4D1E-9B4DC267C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920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84829-1986-D6DD-663A-6878BC62F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7F5365A-0902-B017-D768-9EE8B64C6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A2C693-BA5F-F3D6-B7E6-FAE8F44DA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90170C-EEC4-F4AF-FB99-37E409F95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44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349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52E30-812A-ED68-7ABF-FF9F4F088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183736F-29AB-B603-B73C-6FF4F1FD8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FEC15C-D170-30DA-D7F1-2D0062790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“¿Puede una organización cambiar sin cambiar la cultura? ¿De qué sirve formar si nadie acompaña?”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9079-5E4C-4071-8078-C76BE247B9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896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4015D-8F60-BCD0-FC14-02B738ACA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59F4BFE-23A2-5A0B-1AB2-7C88431D1D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27494E1-0097-72E8-45EE-0D6671A4D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transformación digital no ocurre por comprar tecnología. Ocurre cuando las personas cambian la forma en que trabajan. Cambio cultural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F99D22-DFB4-CE15-7502-38E8D6C91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1006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93D30-4A09-DE03-A0D2-57651C3CC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EC716A4-67EA-888A-920E-514EEA1506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66CC0A-223D-66F9-2EB2-54EBAAEED1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Estarían listos los datos de tu organización para esto? ¿podrías entrenar una IA con tuis propios expedientes?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006718-0290-94DA-78EB-E462360F0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862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280E4-FEC0-5D3C-D4C7-11B5B0CB1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CAD64B5-85D7-576C-3405-FAAA51893F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FD1CF28-8053-37F3-19FF-BCDC1DBB7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Estarían listos los datos de tu organización para esto? ¿podrías entrenar una IA con tuis propios expedientes?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C2413B-9311-08F2-8758-4B4931450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041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E95E0-AD8C-7110-B36A-1AC7FC36A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DD6490B-A057-E3AD-AC38-923484F7B2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C756E37-1101-1AE5-6D02-C2BE03071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Estarían listos los datos de tu organización para esto? ¿podrías entrenar una IA con tuis propios expedientes?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B032D1-CA13-AB0F-5C01-08323D01A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962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724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6090A-495E-198E-FA27-FB658DBC3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EBCC4E-7331-B8A0-E79C-A907BB347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8D6F40D-E83F-79B0-86BD-36940DF74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Rusia ha desarrollado un ecosistema de propaganda digital que manipula la IA para difundir desinformación globalmente. A través de su red </a:t>
            </a:r>
            <a:r>
              <a:rPr lang="es-ES" dirty="0" err="1"/>
              <a:t>Pravda</a:t>
            </a:r>
            <a:r>
              <a:rPr lang="es-ES" dirty="0"/>
              <a:t>, se generan contenidos falsos que son absorbidos por modelos de lenguaje, como los de </a:t>
            </a:r>
            <a:r>
              <a:rPr lang="es-ES" dirty="0" err="1"/>
              <a:t>OpenAI</a:t>
            </a:r>
            <a:r>
              <a:rPr lang="es-ES" dirty="0"/>
              <a:t> y Google, propagando narrativas falsas como si fueran verídicas.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960114-AB08-D9B4-4D03-5679357E6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072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41289-21EE-7DB6-8017-AD87A3C8B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01E68EC-41F2-4FA2-5496-A86FE744E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5977C68-7E44-01EB-39EE-9CF4F5D66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FFE484-C6D9-AB49-3602-2E7915B7D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67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7d29277cd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7d29277cd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Y</a:t>
            </a:r>
            <a: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  <a:t> tú </a:t>
            </a:r>
            <a:b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</a:b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¿Utilizas la IA en tu día a día?</a:t>
            </a:r>
            <a:b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</a:b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¿Crees que podrías obtener </a:t>
            </a:r>
          </a:p>
          <a:p>
            <a:pPr algn="r"/>
            <a: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  <a:t>+ rendimiento</a:t>
            </a: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?</a:t>
            </a:r>
            <a:b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</a:br>
            <a:b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</a:br>
            <a:endParaRPr lang="es-ES" sz="1100" dirty="0">
              <a:solidFill>
                <a:srgbClr val="009999"/>
              </a:solidFill>
              <a:latin typeface="Overpas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800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7d29277cd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7d29277cd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>
              <a:buNone/>
            </a:pPr>
            <a:endParaRPr lang="es-ES" sz="1100" dirty="0">
              <a:solidFill>
                <a:srgbClr val="009999"/>
              </a:solidFill>
              <a:latin typeface="Overpas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658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7d29277cd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7d29277cd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0451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7d29277cd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7d29277cd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Y tu </a:t>
            </a:r>
            <a: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  <a:t>equipo</a:t>
            </a:r>
            <a:b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</a:b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¿Utiliza la IAgen de </a:t>
            </a:r>
            <a:b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</a:b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manera proactiva?</a:t>
            </a:r>
            <a:b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</a:b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¿Y otros equipos de tu entorno?</a:t>
            </a:r>
            <a:b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</a:br>
            <a:b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</a:br>
            <a: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  <a:t>competencia</a:t>
            </a: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?</a:t>
            </a:r>
            <a:br>
              <a:rPr lang="es-ES" sz="18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</a:br>
            <a:b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</a:br>
            <a:endParaRPr lang="es-ES" dirty="0"/>
          </a:p>
          <a:p>
            <a:pPr marL="158750" indent="0" algn="just">
              <a:buNone/>
            </a:pP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Y</a:t>
            </a:r>
            <a: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  <a:t> tú </a:t>
            </a:r>
            <a:b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</a:b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¿Utilizas la IA en tu día a día?</a:t>
            </a:r>
            <a:b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</a:b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¿Crees que podrías obtener </a:t>
            </a:r>
          </a:p>
          <a:p>
            <a:pPr algn="r"/>
            <a: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  <a:t>+ rendimiento</a:t>
            </a: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Overpass"/>
                <a:sym typeface="Arial"/>
              </a:rPr>
              <a:t>?</a:t>
            </a:r>
            <a:b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</a:br>
            <a:br>
              <a:rPr lang="es-ES" sz="1100" dirty="0">
                <a:solidFill>
                  <a:srgbClr val="009999"/>
                </a:solidFill>
                <a:latin typeface="Overpass"/>
                <a:sym typeface="Arial"/>
              </a:rPr>
            </a:br>
            <a:endParaRPr lang="es-ES" sz="1100" dirty="0">
              <a:solidFill>
                <a:srgbClr val="009999"/>
              </a:solidFill>
              <a:latin typeface="Overpas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532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3315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3F81C-462D-DF4C-E24A-910CAA6D2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8BFF2AF-B8DC-001F-95DA-3428D255B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581B0BB-C71A-96D4-56B0-53FD795FF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068651-6920-7CE7-28FF-988C01697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AA09C-4C69-1442-B3F0-7BDAE6F45B2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63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44F97A5-2574-168F-1E7E-196B48A83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267658" y="208594"/>
            <a:ext cx="11656682" cy="6440811"/>
          </a:xfrm>
          <a:prstGeom prst="rect">
            <a:avLst/>
          </a:prstGeom>
        </p:spPr>
      </p:pic>
      <p:sp>
        <p:nvSpPr>
          <p:cNvPr id="40" name="Redondear rectángulo de esquina del mismo lado 39">
            <a:extLst>
              <a:ext uri="{FF2B5EF4-FFF2-40B4-BE49-F238E27FC236}">
                <a16:creationId xmlns:a16="http://schemas.microsoft.com/office/drawing/2014/main" id="{ED6028DD-C51F-B4A0-9621-D88CC322362A}"/>
              </a:ext>
            </a:extLst>
          </p:cNvPr>
          <p:cNvSpPr/>
          <p:nvPr userDrawn="1"/>
        </p:nvSpPr>
        <p:spPr>
          <a:xfrm rot="16200000">
            <a:off x="10189487" y="23000"/>
            <a:ext cx="1141200" cy="234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 descr="Un letrero de color blanco&#10;&#10;Descripción generada automáticamente con confianza baja">
            <a:extLst>
              <a:ext uri="{FF2B5EF4-FFF2-40B4-BE49-F238E27FC236}">
                <a16:creationId xmlns:a16="http://schemas.microsoft.com/office/drawing/2014/main" id="{974E9134-EDB3-BEB4-AA0B-7EF488B70E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8143" y="1018400"/>
            <a:ext cx="1451068" cy="3492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62627E12-11A2-150E-45DA-0B51AAFB34A4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3B7B368-3253-66C9-12DF-FF5295DFA7CC}"/>
                </a:ext>
              </a:extLst>
            </p:cNvPr>
            <p:cNvSpPr/>
            <p:nvPr userDrawn="1"/>
          </p:nvSpPr>
          <p:spPr>
            <a:xfrm rot="5400000">
              <a:off x="5965044" y="-5963844"/>
              <a:ext cx="261912" cy="1218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7FFC039-20C4-942D-EAE3-ECE26FCE7EB5}"/>
                </a:ext>
              </a:extLst>
            </p:cNvPr>
            <p:cNvSpPr/>
            <p:nvPr userDrawn="1"/>
          </p:nvSpPr>
          <p:spPr>
            <a:xfrm rot="5400000">
              <a:off x="5963844" y="632244"/>
              <a:ext cx="261912" cy="1218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F3ADC72-7B2D-5A55-7CF5-6EB91D912374}"/>
                </a:ext>
              </a:extLst>
            </p:cNvPr>
            <p:cNvSpPr/>
            <p:nvPr userDrawn="1"/>
          </p:nvSpPr>
          <p:spPr>
            <a:xfrm rot="10800000">
              <a:off x="11930087" y="0"/>
              <a:ext cx="26191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9999A5C-67CE-22F1-E7A4-5025ABA6DC8E}"/>
                </a:ext>
              </a:extLst>
            </p:cNvPr>
            <p:cNvSpPr/>
            <p:nvPr userDrawn="1"/>
          </p:nvSpPr>
          <p:spPr>
            <a:xfrm rot="10800000">
              <a:off x="0" y="0"/>
              <a:ext cx="26191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15 Título">
            <a:extLst>
              <a:ext uri="{FF2B5EF4-FFF2-40B4-BE49-F238E27FC236}">
                <a16:creationId xmlns:a16="http://schemas.microsoft.com/office/drawing/2014/main" id="{56A6E9B3-C0A8-85BA-3FF5-547986FF6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807" y="3967240"/>
            <a:ext cx="10814386" cy="1872360"/>
          </a:xfrm>
        </p:spPr>
        <p:txBody>
          <a:bodyPr lIns="108000" tIns="72000" rIns="108000" bIns="72000" anchor="b" anchorCtr="0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of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presentation</a:t>
            </a:r>
            <a:endParaRPr lang="es-ES"/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AAAFD881-BBAF-DA66-17DA-10C33C520E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807" y="5949100"/>
            <a:ext cx="10814386" cy="2769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4433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FF00B2F9-2381-89EA-807C-62B593C37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l="25173" t="-1" b="336"/>
          <a:stretch/>
        </p:blipFill>
        <p:spPr>
          <a:xfrm>
            <a:off x="261913" y="1438534"/>
            <a:ext cx="2912132" cy="516655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484A60D-C745-6F33-2CBF-25E95EDC666A}"/>
              </a:ext>
            </a:extLst>
          </p:cNvPr>
          <p:cNvSpPr txBox="1"/>
          <p:nvPr userDrawn="1"/>
        </p:nvSpPr>
        <p:spPr>
          <a:xfrm>
            <a:off x="-87844" y="6633699"/>
            <a:ext cx="5255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C14A916-D559-704F-82AA-8B841A14E8D4}" type="slidenum">
              <a:rPr lang="es-ES" sz="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‹Nº›</a:t>
            </a:fld>
            <a:endParaRPr lang="es-ES" sz="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sset Based Consulting">
            <a:extLst>
              <a:ext uri="{FF2B5EF4-FFF2-40B4-BE49-F238E27FC236}">
                <a16:creationId xmlns:a16="http://schemas.microsoft.com/office/drawing/2014/main" id="{F44BD8C2-FE9E-BF04-F8B1-6827EB59123F}"/>
              </a:ext>
            </a:extLst>
          </p:cNvPr>
          <p:cNvSpPr txBox="1"/>
          <p:nvPr userDrawn="1"/>
        </p:nvSpPr>
        <p:spPr>
          <a:xfrm>
            <a:off x="636909" y="6676691"/>
            <a:ext cx="1550445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400">
                <a:solidFill>
                  <a:srgbClr val="0074C2"/>
                </a:solidFill>
                <a:latin typeface="Noto Serif Regular Regular"/>
                <a:ea typeface="Noto Serif Regular Regular"/>
                <a:cs typeface="Noto Serif Regular Regular"/>
                <a:sym typeface="Noto Serif Regular Regular"/>
              </a:defRPr>
            </a:lvl1pPr>
          </a:lstStyle>
          <a:p>
            <a:r>
              <a:rPr lang="es-ES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BABEL</a:t>
            </a:r>
          </a:p>
        </p:txBody>
      </p:sp>
      <p:sp>
        <p:nvSpPr>
          <p:cNvPr id="18" name="Conector recto 18">
            <a:extLst>
              <a:ext uri="{FF2B5EF4-FFF2-40B4-BE49-F238E27FC236}">
                <a16:creationId xmlns:a16="http://schemas.microsoft.com/office/drawing/2014/main" id="{DF991A41-250E-3543-74D7-D09D0230443F}"/>
              </a:ext>
            </a:extLst>
          </p:cNvPr>
          <p:cNvSpPr/>
          <p:nvPr userDrawn="1"/>
        </p:nvSpPr>
        <p:spPr>
          <a:xfrm flipH="1">
            <a:off x="491496" y="6663600"/>
            <a:ext cx="0" cy="194400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22859" tIns="22859" rIns="22859" bIns="22859"/>
          <a:lstStyle/>
          <a:p>
            <a:endParaRPr sz="700">
              <a:solidFill>
                <a:srgbClr val="262626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519A9E2-3C75-A601-A36C-FEB2904B8074}"/>
              </a:ext>
            </a:extLst>
          </p:cNvPr>
          <p:cNvGrpSpPr/>
          <p:nvPr userDrawn="1"/>
        </p:nvGrpSpPr>
        <p:grpSpPr>
          <a:xfrm>
            <a:off x="10787530" y="432884"/>
            <a:ext cx="1404470" cy="586800"/>
            <a:chOff x="10787530" y="432884"/>
            <a:chExt cx="1404470" cy="586800"/>
          </a:xfrm>
        </p:grpSpPr>
        <p:sp>
          <p:nvSpPr>
            <p:cNvPr id="20" name="Redondear rectángulo de esquina del mismo lado 19">
              <a:extLst>
                <a:ext uri="{FF2B5EF4-FFF2-40B4-BE49-F238E27FC236}">
                  <a16:creationId xmlns:a16="http://schemas.microsoft.com/office/drawing/2014/main" id="{7268F65B-65CC-6AA2-6DFF-60B41E8E7EDC}"/>
                </a:ext>
              </a:extLst>
            </p:cNvPr>
            <p:cNvSpPr/>
            <p:nvPr userDrawn="1"/>
          </p:nvSpPr>
          <p:spPr>
            <a:xfrm rot="16200000">
              <a:off x="11196365" y="24049"/>
              <a:ext cx="586800" cy="14044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Imagen 20" descr="Un letrero de color blanco&#10;&#10;Descripción generada automáticamente con confianza baja">
              <a:extLst>
                <a:ext uri="{FF2B5EF4-FFF2-40B4-BE49-F238E27FC236}">
                  <a16:creationId xmlns:a16="http://schemas.microsoft.com/office/drawing/2014/main" id="{E911DD66-51AD-A82A-873D-87DD3AB9A7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081071" y="634230"/>
              <a:ext cx="792852" cy="190800"/>
            </a:xfrm>
            <a:prstGeom prst="rect">
              <a:avLst/>
            </a:prstGeom>
          </p:spPr>
        </p:pic>
      </p:grpSp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925E01E8-4A01-47E0-5B2B-F600AC795D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247" y="422265"/>
            <a:ext cx="8258400" cy="52322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err="1"/>
              <a:t>Service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cxnSp>
        <p:nvCxnSpPr>
          <p:cNvPr id="9" name="Conector recto 28">
            <a:extLst>
              <a:ext uri="{FF2B5EF4-FFF2-40B4-BE49-F238E27FC236}">
                <a16:creationId xmlns:a16="http://schemas.microsoft.com/office/drawing/2014/main" id="{D2AD94A4-6B34-8E84-2CAD-31E17AEBC982}"/>
              </a:ext>
            </a:extLst>
          </p:cNvPr>
          <p:cNvCxnSpPr>
            <a:cxnSpLocks/>
          </p:cNvCxnSpPr>
          <p:nvPr userDrawn="1"/>
        </p:nvCxnSpPr>
        <p:spPr>
          <a:xfrm>
            <a:off x="563986" y="1967425"/>
            <a:ext cx="0" cy="4604041"/>
          </a:xfrm>
          <a:prstGeom prst="line">
            <a:avLst/>
          </a:prstGeom>
          <a:ln>
            <a:solidFill>
              <a:schemeClr val="tx2">
                <a:lumMod val="7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texto 46">
            <a:extLst>
              <a:ext uri="{FF2B5EF4-FFF2-40B4-BE49-F238E27FC236}">
                <a16:creationId xmlns:a16="http://schemas.microsoft.com/office/drawing/2014/main" id="{46CEE863-9A58-2D1F-89AF-16CA48F29A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821" y="2455934"/>
            <a:ext cx="624232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err="1"/>
              <a:t>Service</a:t>
            </a:r>
            <a:r>
              <a:rPr lang="es-ES"/>
              <a:t> </a:t>
            </a:r>
            <a:r>
              <a:rPr lang="es-ES" err="1"/>
              <a:t>detail</a:t>
            </a:r>
            <a:endParaRPr lang="es-ES"/>
          </a:p>
        </p:txBody>
      </p:sp>
      <p:sp>
        <p:nvSpPr>
          <p:cNvPr id="11" name="Marcador de texto 46">
            <a:extLst>
              <a:ext uri="{FF2B5EF4-FFF2-40B4-BE49-F238E27FC236}">
                <a16:creationId xmlns:a16="http://schemas.microsoft.com/office/drawing/2014/main" id="{3AE77492-70A4-3276-1630-63EE64361C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2821" y="1968800"/>
            <a:ext cx="6242323" cy="369332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err="1"/>
              <a:t>Service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2" name="Marcador de texto 21">
            <a:extLst>
              <a:ext uri="{FF2B5EF4-FFF2-40B4-BE49-F238E27FC236}">
                <a16:creationId xmlns:a16="http://schemas.microsoft.com/office/drawing/2014/main" id="{02DB8DCB-12E2-6E57-94A3-FCD0FAD120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701" y="5120147"/>
            <a:ext cx="5369297" cy="1272143"/>
          </a:xfrm>
        </p:spPr>
        <p:txBody>
          <a:bodyPr wrap="square" anchor="b">
            <a:sp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 err="1"/>
              <a:t>Unlisted</a:t>
            </a:r>
            <a:r>
              <a:rPr lang="es-ES"/>
              <a:t> </a:t>
            </a:r>
            <a:r>
              <a:rPr lang="es-ES" err="1"/>
              <a:t>text</a:t>
            </a:r>
            <a:endParaRPr lang="es-ES"/>
          </a:p>
          <a:p>
            <a:pPr lvl="1"/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2"/>
            <a:r>
              <a:rPr lang="es-ES" err="1"/>
              <a:t>Third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3"/>
            <a:r>
              <a:rPr lang="es-ES" err="1"/>
              <a:t>Fourth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4"/>
            <a:r>
              <a:rPr lang="es-ES" err="1"/>
              <a:t>Fifth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4CE269E-9226-4B3A-8EF9-E7520D9B6F03}"/>
              </a:ext>
            </a:extLst>
          </p:cNvPr>
          <p:cNvSpPr/>
          <p:nvPr userDrawn="1"/>
        </p:nvSpPr>
        <p:spPr>
          <a:xfrm flipV="1">
            <a:off x="598574" y="1135951"/>
            <a:ext cx="664683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34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D40F85-3BDA-B039-5B46-D5F90E6C9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74419" y="257345"/>
            <a:ext cx="4255667" cy="6347738"/>
          </a:xfrm>
          <a:prstGeom prst="rect">
            <a:avLst/>
          </a:prstGeom>
        </p:spPr>
      </p:pic>
      <p:pic>
        <p:nvPicPr>
          <p:cNvPr id="65" name="Imagen 6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47A87495-5555-69F4-B86B-2679BD875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</a:blip>
          <a:srcRect l="25173" t="-1" b="336"/>
          <a:stretch/>
        </p:blipFill>
        <p:spPr>
          <a:xfrm>
            <a:off x="261913" y="1438534"/>
            <a:ext cx="2912132" cy="516655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3E1D85F-B922-C415-72C9-7FD493417D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493480" y="1393879"/>
            <a:ext cx="8516328" cy="33621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AB7151D-0493-2AE2-D614-8424378DCBD9}"/>
              </a:ext>
            </a:extLst>
          </p:cNvPr>
          <p:cNvSpPr txBox="1"/>
          <p:nvPr userDrawn="1"/>
        </p:nvSpPr>
        <p:spPr>
          <a:xfrm>
            <a:off x="-87844" y="6633699"/>
            <a:ext cx="5255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C14A916-D559-704F-82AA-8B841A14E8D4}" type="slidenum">
              <a:rPr lang="es-ES" sz="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‹Nº›</a:t>
            </a:fld>
            <a:endParaRPr lang="es-ES" sz="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sset Based Consulting">
            <a:extLst>
              <a:ext uri="{FF2B5EF4-FFF2-40B4-BE49-F238E27FC236}">
                <a16:creationId xmlns:a16="http://schemas.microsoft.com/office/drawing/2014/main" id="{4F66AFB1-5E95-CFF9-2C3C-B9AB0175E73E}"/>
              </a:ext>
            </a:extLst>
          </p:cNvPr>
          <p:cNvSpPr txBox="1"/>
          <p:nvPr userDrawn="1"/>
        </p:nvSpPr>
        <p:spPr>
          <a:xfrm>
            <a:off x="636909" y="6676691"/>
            <a:ext cx="1550445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400">
                <a:solidFill>
                  <a:srgbClr val="0074C2"/>
                </a:solidFill>
                <a:latin typeface="Noto Serif Regular Regular"/>
                <a:ea typeface="Noto Serif Regular Regular"/>
                <a:cs typeface="Noto Serif Regular Regular"/>
                <a:sym typeface="Noto Serif Regular Regular"/>
              </a:defRPr>
            </a:lvl1pPr>
          </a:lstStyle>
          <a:p>
            <a:r>
              <a: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s-ES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BABEL</a:t>
            </a:r>
            <a:endParaRPr sz="7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ector recto 18">
            <a:extLst>
              <a:ext uri="{FF2B5EF4-FFF2-40B4-BE49-F238E27FC236}">
                <a16:creationId xmlns:a16="http://schemas.microsoft.com/office/drawing/2014/main" id="{123D1603-B676-6DB4-42FA-98B2A32B1942}"/>
              </a:ext>
            </a:extLst>
          </p:cNvPr>
          <p:cNvSpPr/>
          <p:nvPr userDrawn="1"/>
        </p:nvSpPr>
        <p:spPr>
          <a:xfrm flipH="1">
            <a:off x="491496" y="6663600"/>
            <a:ext cx="0" cy="194400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22859" tIns="22859" rIns="22859" bIns="22859"/>
          <a:lstStyle/>
          <a:p>
            <a:endParaRPr sz="700">
              <a:solidFill>
                <a:schemeClr val="tx1"/>
              </a:solidFill>
            </a:endParaRPr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id="{B48F0219-E5F9-331C-5BC0-307856EDC918}"/>
              </a:ext>
            </a:extLst>
          </p:cNvPr>
          <p:cNvGrpSpPr/>
          <p:nvPr userDrawn="1"/>
        </p:nvGrpSpPr>
        <p:grpSpPr>
          <a:xfrm>
            <a:off x="10787530" y="432884"/>
            <a:ext cx="1404470" cy="586800"/>
            <a:chOff x="10787530" y="432884"/>
            <a:chExt cx="1404470" cy="586800"/>
          </a:xfrm>
        </p:grpSpPr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A9343479-2AD7-F342-232C-3CAD51897BF8}"/>
                </a:ext>
              </a:extLst>
            </p:cNvPr>
            <p:cNvSpPr/>
            <p:nvPr userDrawn="1"/>
          </p:nvSpPr>
          <p:spPr>
            <a:xfrm rot="16200000">
              <a:off x="11196365" y="24049"/>
              <a:ext cx="586800" cy="14044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6" name="Imagen 65" descr="Un letrero de color blanco&#10;&#10;Descripción generada automáticamente con confianza baja">
              <a:extLst>
                <a:ext uri="{FF2B5EF4-FFF2-40B4-BE49-F238E27FC236}">
                  <a16:creationId xmlns:a16="http://schemas.microsoft.com/office/drawing/2014/main" id="{C5C70B5F-7D1F-ED35-6F80-3AEAFE3B5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081071" y="634230"/>
              <a:ext cx="792852" cy="190800"/>
            </a:xfrm>
            <a:prstGeom prst="rect">
              <a:avLst/>
            </a:prstGeom>
          </p:spPr>
        </p:pic>
      </p:grpSp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ECF6EA20-D6C6-9AA1-748B-890C9D1B0B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247" y="422265"/>
            <a:ext cx="8258400" cy="95410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slide</a:t>
            </a:r>
            <a:r>
              <a:rPr lang="es-ES"/>
              <a:t> </a:t>
            </a:r>
            <a:r>
              <a:rPr lang="es-ES" err="1"/>
              <a:t>which</a:t>
            </a:r>
            <a:r>
              <a:rPr lang="es-ES"/>
              <a:t> can </a:t>
            </a:r>
            <a:r>
              <a:rPr lang="es-ES" err="1"/>
              <a:t>extend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more </a:t>
            </a:r>
            <a:r>
              <a:rPr lang="es-ES" err="1"/>
              <a:t>than</a:t>
            </a:r>
            <a:r>
              <a:rPr lang="es-ES"/>
              <a:t> </a:t>
            </a:r>
            <a:r>
              <a:rPr lang="es-ES" err="1"/>
              <a:t>one</a:t>
            </a:r>
            <a:r>
              <a:rPr lang="es-ES"/>
              <a:t> line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F7549343-4A14-C8F5-9E0C-19A877744778}"/>
              </a:ext>
            </a:extLst>
          </p:cNvPr>
          <p:cNvCxnSpPr>
            <a:cxnSpLocks/>
          </p:cNvCxnSpPr>
          <p:nvPr userDrawn="1"/>
        </p:nvCxnSpPr>
        <p:spPr>
          <a:xfrm>
            <a:off x="5602932" y="2217004"/>
            <a:ext cx="0" cy="2737852"/>
          </a:xfrm>
          <a:prstGeom prst="line">
            <a:avLst/>
          </a:prstGeom>
          <a:ln w="3810">
            <a:solidFill>
              <a:schemeClr val="tx1">
                <a:lumMod val="25000"/>
                <a:lumOff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8E0F3F42-5AD3-782C-79CE-488D5F8C2359}"/>
              </a:ext>
            </a:extLst>
          </p:cNvPr>
          <p:cNvCxnSpPr>
            <a:cxnSpLocks/>
          </p:cNvCxnSpPr>
          <p:nvPr userDrawn="1"/>
        </p:nvCxnSpPr>
        <p:spPr>
          <a:xfrm>
            <a:off x="5371045" y="2289275"/>
            <a:ext cx="0" cy="3813415"/>
          </a:xfrm>
          <a:prstGeom prst="line">
            <a:avLst/>
          </a:prstGeom>
          <a:ln w="3810">
            <a:solidFill>
              <a:schemeClr val="tx1">
                <a:lumMod val="25000"/>
                <a:lumOff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4DE515A8-194D-0E8D-86E5-2A664CCB52E2}"/>
              </a:ext>
            </a:extLst>
          </p:cNvPr>
          <p:cNvCxnSpPr>
            <a:cxnSpLocks/>
          </p:cNvCxnSpPr>
          <p:nvPr userDrawn="1"/>
        </p:nvCxnSpPr>
        <p:spPr>
          <a:xfrm>
            <a:off x="5503892" y="2478904"/>
            <a:ext cx="0" cy="3130959"/>
          </a:xfrm>
          <a:prstGeom prst="line">
            <a:avLst/>
          </a:prstGeom>
          <a:ln w="3810">
            <a:solidFill>
              <a:schemeClr val="tx1">
                <a:lumMod val="25000"/>
                <a:lumOff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CB34720C-90A3-2C47-1AA8-1377D24E1BD8}"/>
              </a:ext>
            </a:extLst>
          </p:cNvPr>
          <p:cNvCxnSpPr>
            <a:cxnSpLocks/>
          </p:cNvCxnSpPr>
          <p:nvPr userDrawn="1"/>
        </p:nvCxnSpPr>
        <p:spPr>
          <a:xfrm>
            <a:off x="2840520" y="3354794"/>
            <a:ext cx="0" cy="1146891"/>
          </a:xfrm>
          <a:prstGeom prst="line">
            <a:avLst/>
          </a:prstGeom>
          <a:ln w="3810">
            <a:solidFill>
              <a:schemeClr val="tx1">
                <a:lumMod val="25000"/>
                <a:lumOff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CC80E49F-BDF9-510F-96A3-C98EA1A608CB}"/>
              </a:ext>
            </a:extLst>
          </p:cNvPr>
          <p:cNvCxnSpPr>
            <a:cxnSpLocks/>
          </p:cNvCxnSpPr>
          <p:nvPr userDrawn="1"/>
        </p:nvCxnSpPr>
        <p:spPr>
          <a:xfrm>
            <a:off x="3419546" y="3451452"/>
            <a:ext cx="0" cy="2627925"/>
          </a:xfrm>
          <a:prstGeom prst="line">
            <a:avLst/>
          </a:prstGeom>
          <a:ln w="3810">
            <a:solidFill>
              <a:schemeClr val="tx1">
                <a:lumMod val="25000"/>
                <a:lumOff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37C15A71-CB57-FCB6-EAC0-6192606C1F68}"/>
              </a:ext>
            </a:extLst>
          </p:cNvPr>
          <p:cNvCxnSpPr>
            <a:cxnSpLocks/>
          </p:cNvCxnSpPr>
          <p:nvPr userDrawn="1"/>
        </p:nvCxnSpPr>
        <p:spPr>
          <a:xfrm flipH="1">
            <a:off x="3721184" y="3106382"/>
            <a:ext cx="14073" cy="1967807"/>
          </a:xfrm>
          <a:prstGeom prst="line">
            <a:avLst/>
          </a:prstGeom>
          <a:ln w="3810">
            <a:solidFill>
              <a:schemeClr val="tx1">
                <a:lumMod val="25000"/>
                <a:lumOff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120AA757-4C2E-D135-A1CC-40D37227C41A}"/>
              </a:ext>
            </a:extLst>
          </p:cNvPr>
          <p:cNvCxnSpPr>
            <a:cxnSpLocks/>
          </p:cNvCxnSpPr>
          <p:nvPr userDrawn="1"/>
        </p:nvCxnSpPr>
        <p:spPr>
          <a:xfrm>
            <a:off x="3642631" y="3517815"/>
            <a:ext cx="0" cy="1857855"/>
          </a:xfrm>
          <a:prstGeom prst="line">
            <a:avLst/>
          </a:prstGeom>
          <a:ln w="3810">
            <a:solidFill>
              <a:schemeClr val="tx1">
                <a:lumMod val="25000"/>
                <a:lumOff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1A82A66F-A554-6248-A86A-B3E594FD4F80}"/>
              </a:ext>
            </a:extLst>
          </p:cNvPr>
          <p:cNvCxnSpPr>
            <a:cxnSpLocks/>
          </p:cNvCxnSpPr>
          <p:nvPr userDrawn="1"/>
        </p:nvCxnSpPr>
        <p:spPr>
          <a:xfrm>
            <a:off x="3509137" y="3451452"/>
            <a:ext cx="0" cy="2288616"/>
          </a:xfrm>
          <a:prstGeom prst="line">
            <a:avLst/>
          </a:prstGeom>
          <a:ln w="3810">
            <a:solidFill>
              <a:schemeClr val="tx1">
                <a:lumMod val="25000"/>
                <a:lumOff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067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77CC3FA2-1EFD-F628-9988-A130628B5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000" y="238091"/>
            <a:ext cx="11699999" cy="638181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C3F1F05-9DCF-8B40-F723-A1C7FDAB0D66}"/>
              </a:ext>
            </a:extLst>
          </p:cNvPr>
          <p:cNvSpPr txBox="1"/>
          <p:nvPr userDrawn="1"/>
        </p:nvSpPr>
        <p:spPr>
          <a:xfrm>
            <a:off x="9884229" y="-10885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9708242F-D6D3-D3F3-ABF3-B47542DD93BA}"/>
              </a:ext>
            </a:extLst>
          </p:cNvPr>
          <p:cNvSpPr/>
          <p:nvPr userDrawn="1"/>
        </p:nvSpPr>
        <p:spPr>
          <a:xfrm rot="5400000">
            <a:off x="5965044" y="-5963844"/>
            <a:ext cx="261912" cy="121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617DA98-8ECB-2545-D6C7-959821484112}"/>
              </a:ext>
            </a:extLst>
          </p:cNvPr>
          <p:cNvSpPr/>
          <p:nvPr userDrawn="1"/>
        </p:nvSpPr>
        <p:spPr>
          <a:xfrm rot="5400000">
            <a:off x="5963844" y="632244"/>
            <a:ext cx="261912" cy="121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EA4F95A-84AD-F3EC-5E4C-55A231134867}"/>
              </a:ext>
            </a:extLst>
          </p:cNvPr>
          <p:cNvSpPr/>
          <p:nvPr userDrawn="1"/>
        </p:nvSpPr>
        <p:spPr>
          <a:xfrm rot="10800000">
            <a:off x="11930087" y="0"/>
            <a:ext cx="2619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DB98CADE-11EC-4E0F-1AAA-6518E7B0CB79}"/>
              </a:ext>
            </a:extLst>
          </p:cNvPr>
          <p:cNvSpPr/>
          <p:nvPr userDrawn="1"/>
        </p:nvSpPr>
        <p:spPr>
          <a:xfrm rot="10800000">
            <a:off x="1" y="0"/>
            <a:ext cx="2619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E8B5482-BBF0-2D9B-FA28-0851F9026588}"/>
              </a:ext>
            </a:extLst>
          </p:cNvPr>
          <p:cNvSpPr txBox="1"/>
          <p:nvPr userDrawn="1"/>
        </p:nvSpPr>
        <p:spPr>
          <a:xfrm>
            <a:off x="5473152" y="6216681"/>
            <a:ext cx="1245697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050" err="1">
                <a:solidFill>
                  <a:schemeClr val="bg1"/>
                </a:solidFill>
                <a:latin typeface="Arial"/>
                <a:cs typeface="Arial"/>
              </a:rPr>
              <a:t>babelgroup.com</a:t>
            </a:r>
            <a:endParaRPr lang="es-ES" sz="1050" b="0" i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Redondear rectángulo de esquina del mismo lado 5">
            <a:extLst>
              <a:ext uri="{FF2B5EF4-FFF2-40B4-BE49-F238E27FC236}">
                <a16:creationId xmlns:a16="http://schemas.microsoft.com/office/drawing/2014/main" id="{8131450F-FA60-19A6-7023-6BD58D766DA1}"/>
              </a:ext>
            </a:extLst>
          </p:cNvPr>
          <p:cNvSpPr/>
          <p:nvPr userDrawn="1"/>
        </p:nvSpPr>
        <p:spPr>
          <a:xfrm rot="16200000">
            <a:off x="10189487" y="23000"/>
            <a:ext cx="1141200" cy="234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Un letrero de color blanco&#10;&#10;Descripción generada automáticamente con confianza baja">
            <a:extLst>
              <a:ext uri="{FF2B5EF4-FFF2-40B4-BE49-F238E27FC236}">
                <a16:creationId xmlns:a16="http://schemas.microsoft.com/office/drawing/2014/main" id="{22587FF6-9F58-41DB-CADC-C0D3F718F9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8143" y="1018400"/>
            <a:ext cx="1451068" cy="3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8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+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BF7184-0323-E147-D289-AD33F7F7D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267658" y="210593"/>
            <a:ext cx="11656682" cy="6440811"/>
          </a:xfrm>
          <a:prstGeom prst="rect">
            <a:avLst/>
          </a:prstGeom>
        </p:spPr>
      </p:pic>
      <p:sp>
        <p:nvSpPr>
          <p:cNvPr id="19" name="Redondear rectángulo de esquina del mismo lado 18">
            <a:extLst>
              <a:ext uri="{FF2B5EF4-FFF2-40B4-BE49-F238E27FC236}">
                <a16:creationId xmlns:a16="http://schemas.microsoft.com/office/drawing/2014/main" id="{CEEA21C1-33B6-A1A9-8D42-E1BC7514AD8B}"/>
              </a:ext>
            </a:extLst>
          </p:cNvPr>
          <p:cNvSpPr/>
          <p:nvPr userDrawn="1"/>
        </p:nvSpPr>
        <p:spPr>
          <a:xfrm rot="16200000">
            <a:off x="9120759" y="-1049027"/>
            <a:ext cx="1145615" cy="447963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2627E12-11A2-150E-45DA-0B51AAFB34A4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3B7B368-3253-66C9-12DF-FF5295DFA7CC}"/>
                </a:ext>
              </a:extLst>
            </p:cNvPr>
            <p:cNvSpPr/>
            <p:nvPr userDrawn="1"/>
          </p:nvSpPr>
          <p:spPr>
            <a:xfrm rot="5400000">
              <a:off x="5965044" y="-5963844"/>
              <a:ext cx="261912" cy="1218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7FFC039-20C4-942D-EAE3-ECE26FCE7EB5}"/>
                </a:ext>
              </a:extLst>
            </p:cNvPr>
            <p:cNvSpPr/>
            <p:nvPr userDrawn="1"/>
          </p:nvSpPr>
          <p:spPr>
            <a:xfrm rot="5400000">
              <a:off x="5963844" y="632244"/>
              <a:ext cx="261912" cy="1218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F3ADC72-7B2D-5A55-7CF5-6EB91D912374}"/>
                </a:ext>
              </a:extLst>
            </p:cNvPr>
            <p:cNvSpPr/>
            <p:nvPr userDrawn="1"/>
          </p:nvSpPr>
          <p:spPr>
            <a:xfrm rot="10800000">
              <a:off x="11930087" y="0"/>
              <a:ext cx="26191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9999A5C-67CE-22F1-E7A4-5025ABA6DC8E}"/>
                </a:ext>
              </a:extLst>
            </p:cNvPr>
            <p:cNvSpPr/>
            <p:nvPr userDrawn="1"/>
          </p:nvSpPr>
          <p:spPr>
            <a:xfrm rot="10800000">
              <a:off x="0" y="0"/>
              <a:ext cx="26191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15 Título">
            <a:extLst>
              <a:ext uri="{FF2B5EF4-FFF2-40B4-BE49-F238E27FC236}">
                <a16:creationId xmlns:a16="http://schemas.microsoft.com/office/drawing/2014/main" id="{56A6E9B3-C0A8-85BA-3FF5-547986FF6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215" y="2944387"/>
            <a:ext cx="10677978" cy="1872360"/>
          </a:xfrm>
        </p:spPr>
        <p:txBody>
          <a:bodyPr lIns="108000" tIns="72000" rIns="108000" bIns="72000" anchor="b" anchorCtr="0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of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presentation</a:t>
            </a:r>
            <a:endParaRPr lang="es-ES"/>
          </a:p>
        </p:txBody>
      </p:sp>
      <p:sp>
        <p:nvSpPr>
          <p:cNvPr id="18" name="Marcador de posición de imagen 4">
            <a:extLst>
              <a:ext uri="{FF2B5EF4-FFF2-40B4-BE49-F238E27FC236}">
                <a16:creationId xmlns:a16="http://schemas.microsoft.com/office/drawing/2014/main" id="{A815C226-B242-0801-F84F-0954DA1A2F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8424" y="949604"/>
            <a:ext cx="1518607" cy="50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err="1"/>
              <a:t>Clien</a:t>
            </a:r>
            <a:r>
              <a:rPr lang="es-ES"/>
              <a:t> logo</a:t>
            </a:r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58EE0636-AD6A-AA7B-9C05-6FFAE9EBFD92}"/>
              </a:ext>
            </a:extLst>
          </p:cNvPr>
          <p:cNvCxnSpPr>
            <a:cxnSpLocks/>
          </p:cNvCxnSpPr>
          <p:nvPr userDrawn="1"/>
        </p:nvCxnSpPr>
        <p:spPr>
          <a:xfrm>
            <a:off x="9994033" y="912660"/>
            <a:ext cx="0" cy="504000"/>
          </a:xfrm>
          <a:prstGeom prst="line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A50BAFDE-E50E-8C1A-0194-2C5118DDD4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215" y="5131714"/>
            <a:ext cx="10677978" cy="400110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Detailed</a:t>
            </a:r>
            <a:r>
              <a:rPr lang="es-ES"/>
              <a:t> </a:t>
            </a:r>
            <a:r>
              <a:rPr lang="es-ES" err="1"/>
              <a:t>summary</a:t>
            </a:r>
            <a:r>
              <a:rPr lang="es-ES"/>
              <a:t> </a:t>
            </a:r>
            <a:r>
              <a:rPr lang="es-ES" err="1"/>
              <a:t>of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that</a:t>
            </a:r>
            <a:r>
              <a:rPr lang="es-ES"/>
              <a:t> can be extended </a:t>
            </a:r>
            <a:r>
              <a:rPr lang="es-ES" err="1"/>
              <a:t>to</a:t>
            </a:r>
            <a:r>
              <a:rPr lang="es-ES"/>
              <a:t> more </a:t>
            </a:r>
            <a:r>
              <a:rPr lang="es-ES" err="1"/>
              <a:t>than</a:t>
            </a:r>
            <a:r>
              <a:rPr lang="es-ES"/>
              <a:t> </a:t>
            </a:r>
            <a:r>
              <a:rPr lang="es-ES" err="1"/>
              <a:t>one</a:t>
            </a:r>
            <a:r>
              <a:rPr lang="es-ES"/>
              <a:t> line.</a:t>
            </a:r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04BF301D-4F80-DE55-9F47-4AA5F554B3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215" y="5949100"/>
            <a:ext cx="10677978" cy="2769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Date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FCACBB5-7A11-8D57-4848-65FE70855414}"/>
              </a:ext>
            </a:extLst>
          </p:cNvPr>
          <p:cNvSpPr/>
          <p:nvPr userDrawn="1"/>
        </p:nvSpPr>
        <p:spPr>
          <a:xfrm flipV="1">
            <a:off x="942942" y="4956231"/>
            <a:ext cx="664683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8" name="Imagen 7" descr="Un letrero de color blanco&#10;&#10;Descripción generada automáticamente con confianza baja">
            <a:extLst>
              <a:ext uri="{FF2B5EF4-FFF2-40B4-BE49-F238E27FC236}">
                <a16:creationId xmlns:a16="http://schemas.microsoft.com/office/drawing/2014/main" id="{682A37A3-E3BE-7B76-E3E3-13BD5EAA01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8143" y="1018400"/>
            <a:ext cx="1451068" cy="3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0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8D1B112-BD9C-E5CC-15A8-423A1243C2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l="25173" t="-1" b="336"/>
          <a:stretch/>
        </p:blipFill>
        <p:spPr>
          <a:xfrm>
            <a:off x="261913" y="1438534"/>
            <a:ext cx="2912132" cy="516655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484A60D-C745-6F33-2CBF-25E95EDC666A}"/>
              </a:ext>
            </a:extLst>
          </p:cNvPr>
          <p:cNvSpPr txBox="1"/>
          <p:nvPr userDrawn="1"/>
        </p:nvSpPr>
        <p:spPr>
          <a:xfrm>
            <a:off x="-87844" y="6633699"/>
            <a:ext cx="5255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C14A916-D559-704F-82AA-8B841A14E8D4}" type="slidenum">
              <a:rPr lang="es-ES" sz="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‹Nº›</a:t>
            </a:fld>
            <a:endParaRPr lang="es-ES" sz="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sset Based Consulting">
            <a:extLst>
              <a:ext uri="{FF2B5EF4-FFF2-40B4-BE49-F238E27FC236}">
                <a16:creationId xmlns:a16="http://schemas.microsoft.com/office/drawing/2014/main" id="{F44BD8C2-FE9E-BF04-F8B1-6827EB59123F}"/>
              </a:ext>
            </a:extLst>
          </p:cNvPr>
          <p:cNvSpPr txBox="1"/>
          <p:nvPr userDrawn="1"/>
        </p:nvSpPr>
        <p:spPr>
          <a:xfrm>
            <a:off x="636909" y="6676691"/>
            <a:ext cx="1550445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400">
                <a:solidFill>
                  <a:srgbClr val="0074C2"/>
                </a:solidFill>
                <a:latin typeface="Noto Serif Regular Regular"/>
                <a:ea typeface="Noto Serif Regular Regular"/>
                <a:cs typeface="Noto Serif Regular Regular"/>
                <a:sym typeface="Noto Serif Regular Regular"/>
              </a:defRPr>
            </a:lvl1pPr>
          </a:lstStyle>
          <a:p>
            <a:r>
              <a: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s-ES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BABEL</a:t>
            </a:r>
            <a:endParaRPr sz="7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ector recto 18">
            <a:extLst>
              <a:ext uri="{FF2B5EF4-FFF2-40B4-BE49-F238E27FC236}">
                <a16:creationId xmlns:a16="http://schemas.microsoft.com/office/drawing/2014/main" id="{DF991A41-250E-3543-74D7-D09D0230443F}"/>
              </a:ext>
            </a:extLst>
          </p:cNvPr>
          <p:cNvSpPr/>
          <p:nvPr userDrawn="1"/>
        </p:nvSpPr>
        <p:spPr>
          <a:xfrm flipH="1">
            <a:off x="491496" y="6663600"/>
            <a:ext cx="0" cy="194400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22859" tIns="22859" rIns="22859" bIns="22859"/>
          <a:lstStyle/>
          <a:p>
            <a:endParaRPr sz="700">
              <a:solidFill>
                <a:srgbClr val="262626"/>
              </a:solidFill>
            </a:endParaRPr>
          </a:p>
        </p:txBody>
      </p:sp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C904F575-EE88-13F0-F340-8E80464803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3062" y="1315008"/>
            <a:ext cx="2395330" cy="52322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Index</a:t>
            </a:r>
            <a:endParaRPr lang="es-ES"/>
          </a:p>
        </p:txBody>
      </p:sp>
      <p:sp>
        <p:nvSpPr>
          <p:cNvPr id="19" name="Marcador de texto 21">
            <a:extLst>
              <a:ext uri="{FF2B5EF4-FFF2-40B4-BE49-F238E27FC236}">
                <a16:creationId xmlns:a16="http://schemas.microsoft.com/office/drawing/2014/main" id="{38013FCE-D4CC-BC5E-CC4F-81CA1B27D3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6603" y="1438533"/>
            <a:ext cx="7331567" cy="2110834"/>
          </a:xfrm>
        </p:spPr>
        <p:txBody>
          <a:bodyPr wrap="square">
            <a:spAutoFit/>
          </a:bodyPr>
          <a:lstStyle>
            <a:lvl1pPr marL="342900" indent="-342900">
              <a:buClr>
                <a:schemeClr val="accent1"/>
              </a:buClr>
              <a:buSzPct val="130000"/>
              <a:buFont typeface="+mj-lt"/>
              <a:buAutoNum type="arabicPeriod"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First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endParaRPr lang="es-ES"/>
          </a:p>
          <a:p>
            <a:pPr lvl="1"/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endParaRPr lang="es-ES"/>
          </a:p>
          <a:p>
            <a:pPr lvl="1"/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endParaRPr lang="es-ES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endParaRPr lang="es-ES"/>
          </a:p>
          <a:p>
            <a:pPr lvl="0"/>
            <a:r>
              <a:rPr lang="es-ES" err="1"/>
              <a:t>First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endParaRPr lang="es-ES"/>
          </a:p>
          <a:p>
            <a:pPr lvl="0"/>
            <a:r>
              <a:rPr lang="es-ES" err="1"/>
              <a:t>First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endParaRPr lang="es-ES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996CBB4E-E0BC-64D4-91DE-F165EC0B1CE2}"/>
              </a:ext>
            </a:extLst>
          </p:cNvPr>
          <p:cNvGrpSpPr/>
          <p:nvPr userDrawn="1"/>
        </p:nvGrpSpPr>
        <p:grpSpPr>
          <a:xfrm>
            <a:off x="10787530" y="432884"/>
            <a:ext cx="1404470" cy="586800"/>
            <a:chOff x="10787530" y="432884"/>
            <a:chExt cx="1404470" cy="586800"/>
          </a:xfrm>
        </p:grpSpPr>
        <p:sp>
          <p:nvSpPr>
            <p:cNvPr id="25" name="Redondear rectángulo de esquina del mismo lado 24">
              <a:extLst>
                <a:ext uri="{FF2B5EF4-FFF2-40B4-BE49-F238E27FC236}">
                  <a16:creationId xmlns:a16="http://schemas.microsoft.com/office/drawing/2014/main" id="{51175B84-F4FC-133E-DBE3-E0FBAD23FC1E}"/>
                </a:ext>
              </a:extLst>
            </p:cNvPr>
            <p:cNvSpPr/>
            <p:nvPr userDrawn="1"/>
          </p:nvSpPr>
          <p:spPr>
            <a:xfrm rot="16200000">
              <a:off x="11196365" y="24049"/>
              <a:ext cx="586800" cy="14044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6" name="Imagen 25" descr="Un letrero de color blanco&#10;&#10;Descripción generada automáticamente con confianza baja">
              <a:extLst>
                <a:ext uri="{FF2B5EF4-FFF2-40B4-BE49-F238E27FC236}">
                  <a16:creationId xmlns:a16="http://schemas.microsoft.com/office/drawing/2014/main" id="{FBB33762-F804-8247-0A3D-A25AC0F3AB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081071" y="634230"/>
              <a:ext cx="792852" cy="190800"/>
            </a:xfrm>
            <a:prstGeom prst="rect">
              <a:avLst/>
            </a:prstGeom>
          </p:spPr>
        </p:pic>
      </p:grpSp>
      <p:cxnSp>
        <p:nvCxnSpPr>
          <p:cNvPr id="4" name="Conector recto 28">
            <a:extLst>
              <a:ext uri="{FF2B5EF4-FFF2-40B4-BE49-F238E27FC236}">
                <a16:creationId xmlns:a16="http://schemas.microsoft.com/office/drawing/2014/main" id="{FABE8B08-25C1-9EFC-B5E1-D302C652E0EF}"/>
              </a:ext>
            </a:extLst>
          </p:cNvPr>
          <p:cNvCxnSpPr>
            <a:cxnSpLocks/>
          </p:cNvCxnSpPr>
          <p:nvPr userDrawn="1"/>
        </p:nvCxnSpPr>
        <p:spPr>
          <a:xfrm>
            <a:off x="3922498" y="1286133"/>
            <a:ext cx="0" cy="5318965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64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a mujer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15100023-0BCB-70DD-9B70-E5E0728CE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7615" y="260349"/>
            <a:ext cx="6802472" cy="6344736"/>
          </a:xfrm>
          <a:prstGeom prst="rect">
            <a:avLst/>
          </a:prstGeom>
        </p:spPr>
      </p:pic>
      <p:pic>
        <p:nvPicPr>
          <p:cNvPr id="3" name="Imagen 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1858BCDE-B06E-2C45-28CC-2AF9D5563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</a:blip>
          <a:srcRect l="25173" t="-1" b="336"/>
          <a:stretch/>
        </p:blipFill>
        <p:spPr>
          <a:xfrm>
            <a:off x="261913" y="1438534"/>
            <a:ext cx="2912132" cy="516655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484A60D-C745-6F33-2CBF-25E95EDC666A}"/>
              </a:ext>
            </a:extLst>
          </p:cNvPr>
          <p:cNvSpPr txBox="1"/>
          <p:nvPr userDrawn="1"/>
        </p:nvSpPr>
        <p:spPr>
          <a:xfrm>
            <a:off x="-87844" y="6633699"/>
            <a:ext cx="5255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C14A916-D559-704F-82AA-8B841A14E8D4}" type="slidenum">
              <a:rPr lang="es-ES" sz="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‹Nº›</a:t>
            </a:fld>
            <a:endParaRPr lang="es-ES" sz="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sset Based Consulting">
            <a:extLst>
              <a:ext uri="{FF2B5EF4-FFF2-40B4-BE49-F238E27FC236}">
                <a16:creationId xmlns:a16="http://schemas.microsoft.com/office/drawing/2014/main" id="{F44BD8C2-FE9E-BF04-F8B1-6827EB59123F}"/>
              </a:ext>
            </a:extLst>
          </p:cNvPr>
          <p:cNvSpPr txBox="1"/>
          <p:nvPr userDrawn="1"/>
        </p:nvSpPr>
        <p:spPr>
          <a:xfrm>
            <a:off x="636909" y="6676691"/>
            <a:ext cx="1550445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400">
                <a:solidFill>
                  <a:srgbClr val="0074C2"/>
                </a:solidFill>
                <a:latin typeface="Noto Serif Regular Regular"/>
                <a:ea typeface="Noto Serif Regular Regular"/>
                <a:cs typeface="Noto Serif Regular Regular"/>
                <a:sym typeface="Noto Serif Regular Regular"/>
              </a:defRPr>
            </a:lvl1pPr>
          </a:lstStyle>
          <a:p>
            <a:r>
              <a: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s-ES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BABEL</a:t>
            </a:r>
            <a:endParaRPr sz="7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ector recto 18">
            <a:extLst>
              <a:ext uri="{FF2B5EF4-FFF2-40B4-BE49-F238E27FC236}">
                <a16:creationId xmlns:a16="http://schemas.microsoft.com/office/drawing/2014/main" id="{DF991A41-250E-3543-74D7-D09D0230443F}"/>
              </a:ext>
            </a:extLst>
          </p:cNvPr>
          <p:cNvSpPr/>
          <p:nvPr userDrawn="1"/>
        </p:nvSpPr>
        <p:spPr>
          <a:xfrm flipH="1">
            <a:off x="491496" y="6663600"/>
            <a:ext cx="0" cy="194400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22859" tIns="22859" rIns="22859" bIns="22859"/>
          <a:lstStyle/>
          <a:p>
            <a:endParaRPr sz="700">
              <a:solidFill>
                <a:srgbClr val="262626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519A9E2-3C75-A601-A36C-FEB2904B8074}"/>
              </a:ext>
            </a:extLst>
          </p:cNvPr>
          <p:cNvGrpSpPr/>
          <p:nvPr userDrawn="1"/>
        </p:nvGrpSpPr>
        <p:grpSpPr>
          <a:xfrm>
            <a:off x="10787530" y="432884"/>
            <a:ext cx="1404470" cy="586800"/>
            <a:chOff x="10787530" y="432884"/>
            <a:chExt cx="1404470" cy="586800"/>
          </a:xfrm>
        </p:grpSpPr>
        <p:sp>
          <p:nvSpPr>
            <p:cNvPr id="20" name="Redondear rectángulo de esquina del mismo lado 19">
              <a:extLst>
                <a:ext uri="{FF2B5EF4-FFF2-40B4-BE49-F238E27FC236}">
                  <a16:creationId xmlns:a16="http://schemas.microsoft.com/office/drawing/2014/main" id="{7268F65B-65CC-6AA2-6DFF-60B41E8E7EDC}"/>
                </a:ext>
              </a:extLst>
            </p:cNvPr>
            <p:cNvSpPr/>
            <p:nvPr userDrawn="1"/>
          </p:nvSpPr>
          <p:spPr>
            <a:xfrm rot="16200000">
              <a:off x="11196365" y="24049"/>
              <a:ext cx="586800" cy="14044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Imagen 20" descr="Un letrero de color blanco&#10;&#10;Descripción generada automáticamente con confianza baja">
              <a:extLst>
                <a:ext uri="{FF2B5EF4-FFF2-40B4-BE49-F238E27FC236}">
                  <a16:creationId xmlns:a16="http://schemas.microsoft.com/office/drawing/2014/main" id="{E911DD66-51AD-A82A-873D-87DD3AB9A7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081071" y="634230"/>
              <a:ext cx="792852" cy="190800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8451A5E7-6B77-D49F-6B58-A1D74596D2A1}"/>
              </a:ext>
            </a:extLst>
          </p:cNvPr>
          <p:cNvSpPr/>
          <p:nvPr userDrawn="1"/>
        </p:nvSpPr>
        <p:spPr>
          <a:xfrm flipV="1">
            <a:off x="765787" y="3428999"/>
            <a:ext cx="664683" cy="36000"/>
          </a:xfrm>
          <a:prstGeom prst="rect">
            <a:avLst/>
          </a:prstGeom>
          <a:solidFill>
            <a:srgbClr val="F3943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262626"/>
              </a:solidFill>
            </a:endParaRPr>
          </a:p>
        </p:txBody>
      </p:sp>
      <p:sp>
        <p:nvSpPr>
          <p:cNvPr id="5" name="14 Marcador de texto">
            <a:extLst>
              <a:ext uri="{FF2B5EF4-FFF2-40B4-BE49-F238E27FC236}">
                <a16:creationId xmlns:a16="http://schemas.microsoft.com/office/drawing/2014/main" id="{3F716011-5F34-9570-6BB9-EA6DF0B01C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253" y="3710451"/>
            <a:ext cx="4320000" cy="514738"/>
          </a:xfrm>
        </p:spPr>
        <p:txBody>
          <a:bodyPr lIns="108000" tIns="72000" rIns="108000" bIns="72000">
            <a:spAutoFit/>
          </a:bodyPr>
          <a:lstStyle>
            <a:lvl1pPr marL="4763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4763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Descriptive </a:t>
            </a:r>
            <a:r>
              <a:rPr lang="es-ES" err="1"/>
              <a:t>text</a:t>
            </a:r>
            <a:endParaRPr lang="es-ES"/>
          </a:p>
        </p:txBody>
      </p:sp>
      <p:sp>
        <p:nvSpPr>
          <p:cNvPr id="6" name="15 Título">
            <a:extLst>
              <a:ext uri="{FF2B5EF4-FFF2-40B4-BE49-F238E27FC236}">
                <a16:creationId xmlns:a16="http://schemas.microsoft.com/office/drawing/2014/main" id="{0306AF6C-DE3E-ED59-C627-B4D28A080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54" y="1709121"/>
            <a:ext cx="4320000" cy="1438068"/>
          </a:xfrm>
        </p:spPr>
        <p:txBody>
          <a:bodyPr lIns="108000" tIns="72000" rIns="108000" bIns="7200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s-ES" err="1"/>
              <a:t>Half-cover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that</a:t>
            </a:r>
            <a:r>
              <a:rPr lang="es-ES"/>
              <a:t> can </a:t>
            </a:r>
            <a:r>
              <a:rPr lang="es-ES" err="1"/>
              <a:t>extend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more </a:t>
            </a:r>
            <a:r>
              <a:rPr lang="es-ES" err="1"/>
              <a:t>than</a:t>
            </a:r>
            <a:r>
              <a:rPr lang="es-ES"/>
              <a:t> </a:t>
            </a:r>
            <a:r>
              <a:rPr lang="es-ES" err="1"/>
              <a:t>one</a:t>
            </a:r>
            <a:r>
              <a:rPr lang="es-ES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83412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-title +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9CCDBCDD-BFB2-6BFD-57CC-86282E487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l="25173" t="-1" b="336"/>
          <a:stretch/>
        </p:blipFill>
        <p:spPr>
          <a:xfrm>
            <a:off x="261913" y="1438534"/>
            <a:ext cx="2912132" cy="516655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484A60D-C745-6F33-2CBF-25E95EDC666A}"/>
              </a:ext>
            </a:extLst>
          </p:cNvPr>
          <p:cNvSpPr txBox="1"/>
          <p:nvPr userDrawn="1"/>
        </p:nvSpPr>
        <p:spPr>
          <a:xfrm>
            <a:off x="-87844" y="6633699"/>
            <a:ext cx="5255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C14A916-D559-704F-82AA-8B841A14E8D4}" type="slidenum">
              <a:rPr lang="es-ES" sz="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‹Nº›</a:t>
            </a:fld>
            <a:endParaRPr lang="es-ES" sz="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sset Based Consulting">
            <a:extLst>
              <a:ext uri="{FF2B5EF4-FFF2-40B4-BE49-F238E27FC236}">
                <a16:creationId xmlns:a16="http://schemas.microsoft.com/office/drawing/2014/main" id="{F44BD8C2-FE9E-BF04-F8B1-6827EB59123F}"/>
              </a:ext>
            </a:extLst>
          </p:cNvPr>
          <p:cNvSpPr txBox="1"/>
          <p:nvPr userDrawn="1"/>
        </p:nvSpPr>
        <p:spPr>
          <a:xfrm>
            <a:off x="636909" y="6676691"/>
            <a:ext cx="1550445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400">
                <a:solidFill>
                  <a:srgbClr val="0074C2"/>
                </a:solidFill>
                <a:latin typeface="Noto Serif Regular Regular"/>
                <a:ea typeface="Noto Serif Regular Regular"/>
                <a:cs typeface="Noto Serif Regular Regular"/>
                <a:sym typeface="Noto Serif Regular Regular"/>
              </a:defRPr>
            </a:lvl1pPr>
          </a:lstStyle>
          <a:p>
            <a:r>
              <a:rPr lang="es-ES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BABEL</a:t>
            </a:r>
          </a:p>
        </p:txBody>
      </p:sp>
      <p:sp>
        <p:nvSpPr>
          <p:cNvPr id="18" name="Conector recto 18">
            <a:extLst>
              <a:ext uri="{FF2B5EF4-FFF2-40B4-BE49-F238E27FC236}">
                <a16:creationId xmlns:a16="http://schemas.microsoft.com/office/drawing/2014/main" id="{DF991A41-250E-3543-74D7-D09D0230443F}"/>
              </a:ext>
            </a:extLst>
          </p:cNvPr>
          <p:cNvSpPr/>
          <p:nvPr userDrawn="1"/>
        </p:nvSpPr>
        <p:spPr>
          <a:xfrm flipH="1">
            <a:off x="491496" y="6663600"/>
            <a:ext cx="0" cy="194400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22859" tIns="22859" rIns="22859" bIns="22859"/>
          <a:lstStyle/>
          <a:p>
            <a:endParaRPr sz="700">
              <a:solidFill>
                <a:srgbClr val="262626"/>
              </a:solidFill>
            </a:endParaRPr>
          </a:p>
        </p:txBody>
      </p:sp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C904F575-EE88-13F0-F340-8E80464803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247" y="422265"/>
            <a:ext cx="9000000" cy="52322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slide</a:t>
            </a:r>
            <a:r>
              <a:rPr lang="es-ES"/>
              <a:t> </a:t>
            </a:r>
            <a:r>
              <a:rPr lang="es-ES" err="1"/>
              <a:t>which</a:t>
            </a:r>
            <a:r>
              <a:rPr lang="es-ES"/>
              <a:t> can </a:t>
            </a:r>
            <a:r>
              <a:rPr lang="es-ES" err="1"/>
              <a:t>extend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more </a:t>
            </a:r>
            <a:r>
              <a:rPr lang="es-ES" err="1"/>
              <a:t>than</a:t>
            </a:r>
            <a:r>
              <a:rPr lang="es-ES"/>
              <a:t> </a:t>
            </a:r>
            <a:r>
              <a:rPr lang="es-ES" err="1"/>
              <a:t>one</a:t>
            </a:r>
            <a:r>
              <a:rPr lang="es-ES"/>
              <a:t> line</a:t>
            </a:r>
          </a:p>
        </p:txBody>
      </p:sp>
      <p:sp>
        <p:nvSpPr>
          <p:cNvPr id="4" name="Marcador de texto 11">
            <a:extLst>
              <a:ext uri="{FF2B5EF4-FFF2-40B4-BE49-F238E27FC236}">
                <a16:creationId xmlns:a16="http://schemas.microsoft.com/office/drawing/2014/main" id="{70C6EBD4-60D6-017C-4471-D66FC0FF4D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248" y="225167"/>
            <a:ext cx="9000000" cy="309600"/>
          </a:xfrm>
        </p:spPr>
        <p:txBody>
          <a:bodyPr anchor="ctr">
            <a:noAutofit/>
          </a:bodyPr>
          <a:lstStyle>
            <a:lvl1pPr marL="0" indent="0">
              <a:buNone/>
              <a:defRPr sz="1400" b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Pre-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slide</a:t>
            </a:r>
            <a:endParaRPr lang="es-ES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20AB642-F022-81E2-FE92-829998BFE26A}"/>
              </a:ext>
            </a:extLst>
          </p:cNvPr>
          <p:cNvGrpSpPr/>
          <p:nvPr userDrawn="1"/>
        </p:nvGrpSpPr>
        <p:grpSpPr>
          <a:xfrm>
            <a:off x="10787530" y="432884"/>
            <a:ext cx="1404470" cy="586800"/>
            <a:chOff x="10787530" y="432884"/>
            <a:chExt cx="1404470" cy="586800"/>
          </a:xfrm>
        </p:grpSpPr>
        <p:sp>
          <p:nvSpPr>
            <p:cNvPr id="8" name="Redondear rectángulo de esquina del mismo lado 7">
              <a:extLst>
                <a:ext uri="{FF2B5EF4-FFF2-40B4-BE49-F238E27FC236}">
                  <a16:creationId xmlns:a16="http://schemas.microsoft.com/office/drawing/2014/main" id="{433A5679-CCA4-4EEF-8965-F5395FFD248A}"/>
                </a:ext>
              </a:extLst>
            </p:cNvPr>
            <p:cNvSpPr/>
            <p:nvPr userDrawn="1"/>
          </p:nvSpPr>
          <p:spPr>
            <a:xfrm rot="16200000">
              <a:off x="11196365" y="24049"/>
              <a:ext cx="586800" cy="14044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9" name="Imagen 18" descr="Un letrero de color blanco&#10;&#10;Descripción generada automáticamente con confianza baja">
              <a:extLst>
                <a:ext uri="{FF2B5EF4-FFF2-40B4-BE49-F238E27FC236}">
                  <a16:creationId xmlns:a16="http://schemas.microsoft.com/office/drawing/2014/main" id="{8748639B-D319-F226-BA64-B735CECC05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081071" y="634230"/>
              <a:ext cx="792852" cy="190800"/>
            </a:xfrm>
            <a:prstGeom prst="rect">
              <a:avLst/>
            </a:prstGeom>
          </p:spPr>
        </p:pic>
      </p:grpSp>
      <p:sp>
        <p:nvSpPr>
          <p:cNvPr id="2" name="Marcador de texto 21">
            <a:extLst>
              <a:ext uri="{FF2B5EF4-FFF2-40B4-BE49-F238E27FC236}">
                <a16:creationId xmlns:a16="http://schemas.microsoft.com/office/drawing/2014/main" id="{F47E8983-C9AD-6361-DC7A-E61E318B7A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246" y="1600021"/>
            <a:ext cx="11160000" cy="1581010"/>
          </a:xfrm>
        </p:spPr>
        <p:txBody>
          <a:bodyPr bIns="46800">
            <a:sp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/>
              <a:t>Text </a:t>
            </a:r>
            <a:r>
              <a:rPr lang="es-ES" err="1"/>
              <a:t>without</a:t>
            </a:r>
            <a:r>
              <a:rPr lang="es-ES"/>
              <a:t> </a:t>
            </a:r>
            <a:r>
              <a:rPr lang="es-ES" err="1"/>
              <a:t>listings</a:t>
            </a:r>
            <a:endParaRPr lang="es-ES"/>
          </a:p>
          <a:p>
            <a:pPr lvl="1"/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2"/>
            <a:r>
              <a:rPr lang="es-ES" err="1"/>
              <a:t>Third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3"/>
            <a:r>
              <a:rPr lang="es-ES" err="1"/>
              <a:t>Fourth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4"/>
            <a:r>
              <a:rPr lang="es-ES" err="1"/>
              <a:t>Fifth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2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EC68B729-49BE-91A3-88D7-B7390FD84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l="25173" t="-1" b="336"/>
          <a:stretch/>
        </p:blipFill>
        <p:spPr>
          <a:xfrm>
            <a:off x="261913" y="1438534"/>
            <a:ext cx="2912132" cy="516655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484A60D-C745-6F33-2CBF-25E95EDC666A}"/>
              </a:ext>
            </a:extLst>
          </p:cNvPr>
          <p:cNvSpPr txBox="1"/>
          <p:nvPr userDrawn="1"/>
        </p:nvSpPr>
        <p:spPr>
          <a:xfrm>
            <a:off x="-87844" y="6633699"/>
            <a:ext cx="5255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C14A916-D559-704F-82AA-8B841A14E8D4}" type="slidenum">
              <a:rPr lang="es-ES" sz="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‹Nº›</a:t>
            </a:fld>
            <a:endParaRPr lang="es-ES" sz="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sset Based Consulting">
            <a:extLst>
              <a:ext uri="{FF2B5EF4-FFF2-40B4-BE49-F238E27FC236}">
                <a16:creationId xmlns:a16="http://schemas.microsoft.com/office/drawing/2014/main" id="{F44BD8C2-FE9E-BF04-F8B1-6827EB59123F}"/>
              </a:ext>
            </a:extLst>
          </p:cNvPr>
          <p:cNvSpPr txBox="1"/>
          <p:nvPr userDrawn="1"/>
        </p:nvSpPr>
        <p:spPr>
          <a:xfrm>
            <a:off x="636909" y="6676691"/>
            <a:ext cx="1550445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400">
                <a:solidFill>
                  <a:srgbClr val="0074C2"/>
                </a:solidFill>
                <a:latin typeface="Noto Serif Regular Regular"/>
                <a:ea typeface="Noto Serif Regular Regular"/>
                <a:cs typeface="Noto Serif Regular Regular"/>
                <a:sym typeface="Noto Serif Regular Regular"/>
              </a:defRPr>
            </a:lvl1pPr>
          </a:lstStyle>
          <a:p>
            <a:r>
              <a:rPr lang="es-ES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BABEL</a:t>
            </a:r>
          </a:p>
        </p:txBody>
      </p:sp>
      <p:sp>
        <p:nvSpPr>
          <p:cNvPr id="18" name="Conector recto 18">
            <a:extLst>
              <a:ext uri="{FF2B5EF4-FFF2-40B4-BE49-F238E27FC236}">
                <a16:creationId xmlns:a16="http://schemas.microsoft.com/office/drawing/2014/main" id="{DF991A41-250E-3543-74D7-D09D0230443F}"/>
              </a:ext>
            </a:extLst>
          </p:cNvPr>
          <p:cNvSpPr/>
          <p:nvPr userDrawn="1"/>
        </p:nvSpPr>
        <p:spPr>
          <a:xfrm flipH="1">
            <a:off x="491496" y="6663600"/>
            <a:ext cx="0" cy="194400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22859" tIns="22859" rIns="22859" bIns="22859"/>
          <a:lstStyle/>
          <a:p>
            <a:endParaRPr sz="700">
              <a:solidFill>
                <a:srgbClr val="262626"/>
              </a:solidFill>
            </a:endParaRPr>
          </a:p>
        </p:txBody>
      </p:sp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925E01E8-4A01-47E0-5B2B-F600AC795D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247" y="422265"/>
            <a:ext cx="9000000" cy="52322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slide</a:t>
            </a:r>
            <a:r>
              <a:rPr lang="es-ES"/>
              <a:t> </a:t>
            </a:r>
            <a:r>
              <a:rPr lang="es-ES" err="1"/>
              <a:t>which</a:t>
            </a:r>
            <a:r>
              <a:rPr lang="es-ES"/>
              <a:t> can </a:t>
            </a:r>
            <a:r>
              <a:rPr lang="es-ES" err="1"/>
              <a:t>extend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more </a:t>
            </a:r>
            <a:r>
              <a:rPr lang="es-ES" err="1"/>
              <a:t>than</a:t>
            </a:r>
            <a:r>
              <a:rPr lang="es-ES"/>
              <a:t> </a:t>
            </a:r>
            <a:r>
              <a:rPr lang="es-ES" err="1"/>
              <a:t>one</a:t>
            </a:r>
            <a:r>
              <a:rPr lang="es-ES"/>
              <a:t> line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519A9E2-3C75-A601-A36C-FEB2904B8074}"/>
              </a:ext>
            </a:extLst>
          </p:cNvPr>
          <p:cNvGrpSpPr/>
          <p:nvPr userDrawn="1"/>
        </p:nvGrpSpPr>
        <p:grpSpPr>
          <a:xfrm>
            <a:off x="10787530" y="432884"/>
            <a:ext cx="1404470" cy="586800"/>
            <a:chOff x="10787530" y="432884"/>
            <a:chExt cx="1404470" cy="586800"/>
          </a:xfrm>
        </p:grpSpPr>
        <p:sp>
          <p:nvSpPr>
            <p:cNvPr id="20" name="Redondear rectángulo de esquina del mismo lado 19">
              <a:extLst>
                <a:ext uri="{FF2B5EF4-FFF2-40B4-BE49-F238E27FC236}">
                  <a16:creationId xmlns:a16="http://schemas.microsoft.com/office/drawing/2014/main" id="{7268F65B-65CC-6AA2-6DFF-60B41E8E7EDC}"/>
                </a:ext>
              </a:extLst>
            </p:cNvPr>
            <p:cNvSpPr/>
            <p:nvPr userDrawn="1"/>
          </p:nvSpPr>
          <p:spPr>
            <a:xfrm rot="16200000">
              <a:off x="11196365" y="24049"/>
              <a:ext cx="586800" cy="14044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Imagen 20" descr="Un letrero de color blanco&#10;&#10;Descripción generada automáticamente con confianza baja">
              <a:extLst>
                <a:ext uri="{FF2B5EF4-FFF2-40B4-BE49-F238E27FC236}">
                  <a16:creationId xmlns:a16="http://schemas.microsoft.com/office/drawing/2014/main" id="{E911DD66-51AD-A82A-873D-87DD3AB9A7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081071" y="634230"/>
              <a:ext cx="792852" cy="190800"/>
            </a:xfrm>
            <a:prstGeom prst="rect">
              <a:avLst/>
            </a:prstGeom>
          </p:spPr>
        </p:pic>
      </p:grpSp>
      <p:sp>
        <p:nvSpPr>
          <p:cNvPr id="2" name="Marcador de texto 21">
            <a:extLst>
              <a:ext uri="{FF2B5EF4-FFF2-40B4-BE49-F238E27FC236}">
                <a16:creationId xmlns:a16="http://schemas.microsoft.com/office/drawing/2014/main" id="{8402E822-E9F7-A454-4E9E-CBF2E905E0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246" y="1600021"/>
            <a:ext cx="11160000" cy="1581010"/>
          </a:xfrm>
        </p:spPr>
        <p:txBody>
          <a:bodyPr bIns="46800">
            <a:sp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/>
              <a:t>Text </a:t>
            </a:r>
            <a:r>
              <a:rPr lang="es-ES" err="1"/>
              <a:t>without</a:t>
            </a:r>
            <a:r>
              <a:rPr lang="es-ES"/>
              <a:t> </a:t>
            </a:r>
            <a:r>
              <a:rPr lang="es-ES" err="1"/>
              <a:t>listings</a:t>
            </a:r>
            <a:endParaRPr lang="es-ES"/>
          </a:p>
          <a:p>
            <a:pPr lvl="1"/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2"/>
            <a:r>
              <a:rPr lang="es-ES" err="1"/>
              <a:t>Third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3"/>
            <a:r>
              <a:rPr lang="es-ES" err="1"/>
              <a:t>Fourth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4"/>
            <a:r>
              <a:rPr lang="es-ES" err="1"/>
              <a:t>Fifth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981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pre-title +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1484A60D-C745-6F33-2CBF-25E95EDC666A}"/>
              </a:ext>
            </a:extLst>
          </p:cNvPr>
          <p:cNvSpPr txBox="1"/>
          <p:nvPr userDrawn="1"/>
        </p:nvSpPr>
        <p:spPr>
          <a:xfrm>
            <a:off x="-87844" y="6633699"/>
            <a:ext cx="5255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C14A916-D559-704F-82AA-8B841A14E8D4}" type="slidenum">
              <a:rPr lang="es-ES" sz="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‹Nº›</a:t>
            </a:fld>
            <a:endParaRPr lang="es-ES" sz="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sset Based Consulting">
            <a:extLst>
              <a:ext uri="{FF2B5EF4-FFF2-40B4-BE49-F238E27FC236}">
                <a16:creationId xmlns:a16="http://schemas.microsoft.com/office/drawing/2014/main" id="{F44BD8C2-FE9E-BF04-F8B1-6827EB59123F}"/>
              </a:ext>
            </a:extLst>
          </p:cNvPr>
          <p:cNvSpPr txBox="1"/>
          <p:nvPr userDrawn="1"/>
        </p:nvSpPr>
        <p:spPr>
          <a:xfrm>
            <a:off x="636909" y="6676691"/>
            <a:ext cx="1550445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400">
                <a:solidFill>
                  <a:srgbClr val="0074C2"/>
                </a:solidFill>
                <a:latin typeface="Noto Serif Regular Regular"/>
                <a:ea typeface="Noto Serif Regular Regular"/>
                <a:cs typeface="Noto Serif Regular Regular"/>
                <a:sym typeface="Noto Serif Regular Regular"/>
              </a:defRPr>
            </a:lvl1pPr>
          </a:lstStyle>
          <a:p>
            <a:r>
              <a:rPr lang="es-ES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BABEL</a:t>
            </a:r>
          </a:p>
        </p:txBody>
      </p:sp>
      <p:sp>
        <p:nvSpPr>
          <p:cNvPr id="18" name="Conector recto 18">
            <a:extLst>
              <a:ext uri="{FF2B5EF4-FFF2-40B4-BE49-F238E27FC236}">
                <a16:creationId xmlns:a16="http://schemas.microsoft.com/office/drawing/2014/main" id="{DF991A41-250E-3543-74D7-D09D0230443F}"/>
              </a:ext>
            </a:extLst>
          </p:cNvPr>
          <p:cNvSpPr/>
          <p:nvPr userDrawn="1"/>
        </p:nvSpPr>
        <p:spPr>
          <a:xfrm flipH="1">
            <a:off x="491496" y="6663600"/>
            <a:ext cx="0" cy="194400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22859" tIns="22859" rIns="22859" bIns="22859"/>
          <a:lstStyle/>
          <a:p>
            <a:endParaRPr sz="700">
              <a:solidFill>
                <a:srgbClr val="262626"/>
              </a:solidFill>
            </a:endParaRPr>
          </a:p>
        </p:txBody>
      </p:sp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C904F575-EE88-13F0-F340-8E80464803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247" y="422265"/>
            <a:ext cx="9000000" cy="52322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slide</a:t>
            </a:r>
            <a:r>
              <a:rPr lang="es-ES"/>
              <a:t> </a:t>
            </a:r>
            <a:r>
              <a:rPr lang="es-ES" err="1"/>
              <a:t>which</a:t>
            </a:r>
            <a:r>
              <a:rPr lang="es-ES"/>
              <a:t> can </a:t>
            </a:r>
            <a:r>
              <a:rPr lang="es-ES" err="1"/>
              <a:t>extend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more </a:t>
            </a:r>
            <a:r>
              <a:rPr lang="es-ES" err="1"/>
              <a:t>than</a:t>
            </a:r>
            <a:r>
              <a:rPr lang="es-ES"/>
              <a:t> </a:t>
            </a:r>
            <a:r>
              <a:rPr lang="es-ES" err="1"/>
              <a:t>one</a:t>
            </a:r>
            <a:r>
              <a:rPr lang="es-ES"/>
              <a:t> line</a:t>
            </a:r>
          </a:p>
        </p:txBody>
      </p:sp>
      <p:sp>
        <p:nvSpPr>
          <p:cNvPr id="4" name="Marcador de texto 11">
            <a:extLst>
              <a:ext uri="{FF2B5EF4-FFF2-40B4-BE49-F238E27FC236}">
                <a16:creationId xmlns:a16="http://schemas.microsoft.com/office/drawing/2014/main" id="{70C6EBD4-60D6-017C-4471-D66FC0FF4D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248" y="225167"/>
            <a:ext cx="9000000" cy="309600"/>
          </a:xfrm>
        </p:spPr>
        <p:txBody>
          <a:bodyPr anchor="ctr">
            <a:noAutofit/>
          </a:bodyPr>
          <a:lstStyle>
            <a:lvl1pPr marL="0" indent="0">
              <a:buNone/>
              <a:defRPr sz="1400" b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/>
              <a:t>Pre-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slide</a:t>
            </a:r>
            <a:endParaRPr lang="es-ES"/>
          </a:p>
        </p:txBody>
      </p:sp>
      <p:sp>
        <p:nvSpPr>
          <p:cNvPr id="2" name="Marcador de texto 21">
            <a:extLst>
              <a:ext uri="{FF2B5EF4-FFF2-40B4-BE49-F238E27FC236}">
                <a16:creationId xmlns:a16="http://schemas.microsoft.com/office/drawing/2014/main" id="{FE18BA59-8261-2619-FB53-0A3075076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246" y="1600021"/>
            <a:ext cx="11160000" cy="1581010"/>
          </a:xfrm>
        </p:spPr>
        <p:txBody>
          <a:bodyPr wrap="square" bIns="46800">
            <a:sp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/>
              <a:t>Text </a:t>
            </a:r>
            <a:r>
              <a:rPr lang="es-ES" err="1"/>
              <a:t>without</a:t>
            </a:r>
            <a:r>
              <a:rPr lang="es-ES"/>
              <a:t> </a:t>
            </a:r>
            <a:r>
              <a:rPr lang="es-ES" err="1"/>
              <a:t>listings</a:t>
            </a:r>
            <a:endParaRPr lang="es-ES"/>
          </a:p>
          <a:p>
            <a:pPr lvl="1"/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2"/>
            <a:r>
              <a:rPr lang="es-ES" err="1"/>
              <a:t>Third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3"/>
            <a:r>
              <a:rPr lang="es-ES" err="1"/>
              <a:t>Fourth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4"/>
            <a:r>
              <a:rPr lang="es-ES" err="1"/>
              <a:t>Fifth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3E3F6AC0-9224-FF97-3DA6-19EEFD777D7E}"/>
              </a:ext>
            </a:extLst>
          </p:cNvPr>
          <p:cNvGrpSpPr/>
          <p:nvPr userDrawn="1"/>
        </p:nvGrpSpPr>
        <p:grpSpPr>
          <a:xfrm>
            <a:off x="10787530" y="432884"/>
            <a:ext cx="1404470" cy="586800"/>
            <a:chOff x="10787530" y="432884"/>
            <a:chExt cx="1404470" cy="586800"/>
          </a:xfrm>
        </p:grpSpPr>
        <p:sp>
          <p:nvSpPr>
            <p:cNvPr id="20" name="Redondear rectángulo de esquina del mismo lado 19">
              <a:extLst>
                <a:ext uri="{FF2B5EF4-FFF2-40B4-BE49-F238E27FC236}">
                  <a16:creationId xmlns:a16="http://schemas.microsoft.com/office/drawing/2014/main" id="{7265B4BE-C027-EDE8-A160-52F44388DC80}"/>
                </a:ext>
              </a:extLst>
            </p:cNvPr>
            <p:cNvSpPr/>
            <p:nvPr userDrawn="1"/>
          </p:nvSpPr>
          <p:spPr>
            <a:xfrm rot="16200000">
              <a:off x="11196365" y="24049"/>
              <a:ext cx="586800" cy="14044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Imagen 20" descr="Un letrero de color blanco&#10;&#10;Descripción generada automáticamente con confianza baja">
              <a:extLst>
                <a:ext uri="{FF2B5EF4-FFF2-40B4-BE49-F238E27FC236}">
                  <a16:creationId xmlns:a16="http://schemas.microsoft.com/office/drawing/2014/main" id="{E072FD02-10C7-425C-95C1-17143928F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081071" y="634230"/>
              <a:ext cx="792852" cy="19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11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4627CC4C-9610-A966-15E6-606CD4DD51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r="19738"/>
          <a:stretch/>
        </p:blipFill>
        <p:spPr>
          <a:xfrm>
            <a:off x="8817297" y="1439085"/>
            <a:ext cx="3112792" cy="51660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484A60D-C745-6F33-2CBF-25E95EDC666A}"/>
              </a:ext>
            </a:extLst>
          </p:cNvPr>
          <p:cNvSpPr txBox="1"/>
          <p:nvPr userDrawn="1"/>
        </p:nvSpPr>
        <p:spPr>
          <a:xfrm>
            <a:off x="-87844" y="6633699"/>
            <a:ext cx="5255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C14A916-D559-704F-82AA-8B841A14E8D4}" type="slidenum">
              <a:rPr lang="es-ES" sz="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‹Nº›</a:t>
            </a:fld>
            <a:endParaRPr lang="es-ES" sz="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sset Based Consulting">
            <a:extLst>
              <a:ext uri="{FF2B5EF4-FFF2-40B4-BE49-F238E27FC236}">
                <a16:creationId xmlns:a16="http://schemas.microsoft.com/office/drawing/2014/main" id="{F44BD8C2-FE9E-BF04-F8B1-6827EB59123F}"/>
              </a:ext>
            </a:extLst>
          </p:cNvPr>
          <p:cNvSpPr txBox="1"/>
          <p:nvPr userDrawn="1"/>
        </p:nvSpPr>
        <p:spPr>
          <a:xfrm>
            <a:off x="636909" y="6676691"/>
            <a:ext cx="1550445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400">
                <a:solidFill>
                  <a:srgbClr val="0074C2"/>
                </a:solidFill>
                <a:latin typeface="Noto Serif Regular Regular"/>
                <a:ea typeface="Noto Serif Regular Regular"/>
                <a:cs typeface="Noto Serif Regular Regular"/>
                <a:sym typeface="Noto Serif Regular Regular"/>
              </a:defRPr>
            </a:lvl1pPr>
          </a:lstStyle>
          <a:p>
            <a:r>
              <a:rPr lang="es-ES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BABEL</a:t>
            </a:r>
          </a:p>
        </p:txBody>
      </p:sp>
      <p:sp>
        <p:nvSpPr>
          <p:cNvPr id="18" name="Conector recto 18">
            <a:extLst>
              <a:ext uri="{FF2B5EF4-FFF2-40B4-BE49-F238E27FC236}">
                <a16:creationId xmlns:a16="http://schemas.microsoft.com/office/drawing/2014/main" id="{DF991A41-250E-3543-74D7-D09D0230443F}"/>
              </a:ext>
            </a:extLst>
          </p:cNvPr>
          <p:cNvSpPr/>
          <p:nvPr userDrawn="1"/>
        </p:nvSpPr>
        <p:spPr>
          <a:xfrm flipH="1">
            <a:off x="491496" y="6663600"/>
            <a:ext cx="0" cy="194400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22859" tIns="22859" rIns="22859" bIns="22859"/>
          <a:lstStyle/>
          <a:p>
            <a:endParaRPr sz="700">
              <a:solidFill>
                <a:srgbClr val="262626"/>
              </a:solidFill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20AB642-F022-81E2-FE92-829998BFE26A}"/>
              </a:ext>
            </a:extLst>
          </p:cNvPr>
          <p:cNvGrpSpPr/>
          <p:nvPr userDrawn="1"/>
        </p:nvGrpSpPr>
        <p:grpSpPr>
          <a:xfrm>
            <a:off x="10787530" y="432884"/>
            <a:ext cx="1404470" cy="586800"/>
            <a:chOff x="10787530" y="432884"/>
            <a:chExt cx="1404470" cy="586800"/>
          </a:xfrm>
        </p:grpSpPr>
        <p:sp>
          <p:nvSpPr>
            <p:cNvPr id="8" name="Redondear rectángulo de esquina del mismo lado 7">
              <a:extLst>
                <a:ext uri="{FF2B5EF4-FFF2-40B4-BE49-F238E27FC236}">
                  <a16:creationId xmlns:a16="http://schemas.microsoft.com/office/drawing/2014/main" id="{433A5679-CCA4-4EEF-8965-F5395FFD248A}"/>
                </a:ext>
              </a:extLst>
            </p:cNvPr>
            <p:cNvSpPr/>
            <p:nvPr userDrawn="1"/>
          </p:nvSpPr>
          <p:spPr>
            <a:xfrm rot="16200000">
              <a:off x="11196365" y="24049"/>
              <a:ext cx="586800" cy="14044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9" name="Imagen 18" descr="Un letrero de color blanco&#10;&#10;Descripción generada automáticamente con confianza baja">
              <a:extLst>
                <a:ext uri="{FF2B5EF4-FFF2-40B4-BE49-F238E27FC236}">
                  <a16:creationId xmlns:a16="http://schemas.microsoft.com/office/drawing/2014/main" id="{8748639B-D319-F226-BA64-B735CECC05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081071" y="634230"/>
              <a:ext cx="792852" cy="190800"/>
            </a:xfrm>
            <a:prstGeom prst="rect">
              <a:avLst/>
            </a:prstGeom>
          </p:spPr>
        </p:pic>
      </p:grpSp>
      <p:sp>
        <p:nvSpPr>
          <p:cNvPr id="2" name="Marcador de texto 21">
            <a:extLst>
              <a:ext uri="{FF2B5EF4-FFF2-40B4-BE49-F238E27FC236}">
                <a16:creationId xmlns:a16="http://schemas.microsoft.com/office/drawing/2014/main" id="{F47E8983-C9AD-6361-DC7A-E61E318B7A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8174" y="1607995"/>
            <a:ext cx="7219071" cy="1581010"/>
          </a:xfrm>
        </p:spPr>
        <p:txBody>
          <a:bodyPr wrap="square" bIns="46800">
            <a:sp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 err="1"/>
              <a:t>Image</a:t>
            </a:r>
            <a:r>
              <a:rPr lang="es-ES"/>
              <a:t> </a:t>
            </a:r>
            <a:r>
              <a:rPr lang="es-ES" err="1"/>
              <a:t>oblique</a:t>
            </a:r>
            <a:r>
              <a:rPr lang="es-ES"/>
              <a:t> </a:t>
            </a:r>
            <a:r>
              <a:rPr lang="es-ES" err="1"/>
              <a:t>left</a:t>
            </a:r>
            <a:endParaRPr lang="es-ES"/>
          </a:p>
          <a:p>
            <a:pPr lvl="1"/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2"/>
            <a:r>
              <a:rPr lang="es-ES" err="1"/>
              <a:t>Third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3"/>
            <a:r>
              <a:rPr lang="es-ES" err="1"/>
              <a:t>Fourth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4"/>
            <a:r>
              <a:rPr lang="es-ES" err="1"/>
              <a:t>Fifth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</p:txBody>
      </p:sp>
      <p:sp>
        <p:nvSpPr>
          <p:cNvPr id="14" name="Marcador de texto 9">
            <a:extLst>
              <a:ext uri="{FF2B5EF4-FFF2-40B4-BE49-F238E27FC236}">
                <a16:creationId xmlns:a16="http://schemas.microsoft.com/office/drawing/2014/main" id="{FDDFE43D-EC40-095A-A7C2-B4790EC9E6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8175" y="422265"/>
            <a:ext cx="6480000" cy="95410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slide</a:t>
            </a:r>
            <a:r>
              <a:rPr lang="es-ES"/>
              <a:t> </a:t>
            </a:r>
            <a:r>
              <a:rPr lang="es-ES" err="1"/>
              <a:t>which</a:t>
            </a:r>
            <a:r>
              <a:rPr lang="es-ES"/>
              <a:t> can </a:t>
            </a:r>
            <a:r>
              <a:rPr lang="es-ES" err="1"/>
              <a:t>extend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more </a:t>
            </a:r>
            <a:r>
              <a:rPr lang="es-ES" err="1"/>
              <a:t>than</a:t>
            </a:r>
            <a:r>
              <a:rPr lang="es-ES"/>
              <a:t> </a:t>
            </a:r>
            <a:r>
              <a:rPr lang="es-ES" err="1"/>
              <a:t>one</a:t>
            </a:r>
            <a:r>
              <a:rPr lang="es-ES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356240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FF00B2F9-2381-89EA-807C-62B593C37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l="25173" t="-1" b="336"/>
          <a:stretch/>
        </p:blipFill>
        <p:spPr>
          <a:xfrm>
            <a:off x="261913" y="1438534"/>
            <a:ext cx="2912132" cy="516655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484A60D-C745-6F33-2CBF-25E95EDC666A}"/>
              </a:ext>
            </a:extLst>
          </p:cNvPr>
          <p:cNvSpPr txBox="1"/>
          <p:nvPr userDrawn="1"/>
        </p:nvSpPr>
        <p:spPr>
          <a:xfrm>
            <a:off x="-87844" y="6633699"/>
            <a:ext cx="5255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C14A916-D559-704F-82AA-8B841A14E8D4}" type="slidenum">
              <a:rPr lang="es-ES" sz="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‹Nº›</a:t>
            </a:fld>
            <a:endParaRPr lang="es-ES" sz="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sset Based Consulting">
            <a:extLst>
              <a:ext uri="{FF2B5EF4-FFF2-40B4-BE49-F238E27FC236}">
                <a16:creationId xmlns:a16="http://schemas.microsoft.com/office/drawing/2014/main" id="{F44BD8C2-FE9E-BF04-F8B1-6827EB59123F}"/>
              </a:ext>
            </a:extLst>
          </p:cNvPr>
          <p:cNvSpPr txBox="1"/>
          <p:nvPr userDrawn="1"/>
        </p:nvSpPr>
        <p:spPr>
          <a:xfrm>
            <a:off x="636909" y="6676691"/>
            <a:ext cx="1550445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400">
                <a:solidFill>
                  <a:srgbClr val="0074C2"/>
                </a:solidFill>
                <a:latin typeface="Noto Serif Regular Regular"/>
                <a:ea typeface="Noto Serif Regular Regular"/>
                <a:cs typeface="Noto Serif Regular Regular"/>
                <a:sym typeface="Noto Serif Regular Regular"/>
              </a:defRPr>
            </a:lvl1pPr>
          </a:lstStyle>
          <a:p>
            <a:r>
              <a:rPr lang="es-ES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BABEL</a:t>
            </a:r>
          </a:p>
        </p:txBody>
      </p:sp>
      <p:sp>
        <p:nvSpPr>
          <p:cNvPr id="18" name="Conector recto 18">
            <a:extLst>
              <a:ext uri="{FF2B5EF4-FFF2-40B4-BE49-F238E27FC236}">
                <a16:creationId xmlns:a16="http://schemas.microsoft.com/office/drawing/2014/main" id="{DF991A41-250E-3543-74D7-D09D0230443F}"/>
              </a:ext>
            </a:extLst>
          </p:cNvPr>
          <p:cNvSpPr/>
          <p:nvPr userDrawn="1"/>
        </p:nvSpPr>
        <p:spPr>
          <a:xfrm flipH="1">
            <a:off x="491496" y="6663600"/>
            <a:ext cx="0" cy="194400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22859" tIns="22859" rIns="22859" bIns="22859"/>
          <a:lstStyle/>
          <a:p>
            <a:endParaRPr sz="700">
              <a:solidFill>
                <a:srgbClr val="262626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519A9E2-3C75-A601-A36C-FEB2904B8074}"/>
              </a:ext>
            </a:extLst>
          </p:cNvPr>
          <p:cNvGrpSpPr/>
          <p:nvPr userDrawn="1"/>
        </p:nvGrpSpPr>
        <p:grpSpPr>
          <a:xfrm>
            <a:off x="10787530" y="432884"/>
            <a:ext cx="1404470" cy="586800"/>
            <a:chOff x="10787530" y="432884"/>
            <a:chExt cx="1404470" cy="586800"/>
          </a:xfrm>
        </p:grpSpPr>
        <p:sp>
          <p:nvSpPr>
            <p:cNvPr id="20" name="Redondear rectángulo de esquina del mismo lado 19">
              <a:extLst>
                <a:ext uri="{FF2B5EF4-FFF2-40B4-BE49-F238E27FC236}">
                  <a16:creationId xmlns:a16="http://schemas.microsoft.com/office/drawing/2014/main" id="{7268F65B-65CC-6AA2-6DFF-60B41E8E7EDC}"/>
                </a:ext>
              </a:extLst>
            </p:cNvPr>
            <p:cNvSpPr/>
            <p:nvPr userDrawn="1"/>
          </p:nvSpPr>
          <p:spPr>
            <a:xfrm rot="16200000">
              <a:off x="11196365" y="24049"/>
              <a:ext cx="586800" cy="14044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Imagen 20" descr="Un letrero de color blanco&#10;&#10;Descripción generada automáticamente con confianza baja">
              <a:extLst>
                <a:ext uri="{FF2B5EF4-FFF2-40B4-BE49-F238E27FC236}">
                  <a16:creationId xmlns:a16="http://schemas.microsoft.com/office/drawing/2014/main" id="{E911DD66-51AD-A82A-873D-87DD3AB9A7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081071" y="634230"/>
              <a:ext cx="792852" cy="190800"/>
            </a:xfrm>
            <a:prstGeom prst="rect">
              <a:avLst/>
            </a:prstGeom>
          </p:spPr>
        </p:pic>
      </p:grpSp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925E01E8-4A01-47E0-5B2B-F600AC795D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247" y="422265"/>
            <a:ext cx="8258400" cy="95410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slide</a:t>
            </a:r>
            <a:r>
              <a:rPr lang="es-ES"/>
              <a:t> </a:t>
            </a:r>
            <a:r>
              <a:rPr lang="es-ES" err="1"/>
              <a:t>which</a:t>
            </a:r>
            <a:r>
              <a:rPr lang="es-ES"/>
              <a:t> can </a:t>
            </a:r>
            <a:r>
              <a:rPr lang="es-ES" err="1"/>
              <a:t>extend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more </a:t>
            </a:r>
            <a:r>
              <a:rPr lang="es-ES" err="1"/>
              <a:t>than</a:t>
            </a:r>
            <a:r>
              <a:rPr lang="es-ES"/>
              <a:t> </a:t>
            </a:r>
            <a:r>
              <a:rPr lang="es-ES" err="1"/>
              <a:t>one</a:t>
            </a:r>
            <a:r>
              <a:rPr lang="es-ES"/>
              <a:t> line</a:t>
            </a:r>
          </a:p>
        </p:txBody>
      </p:sp>
      <p:sp>
        <p:nvSpPr>
          <p:cNvPr id="2" name="Marcador de texto 21">
            <a:extLst>
              <a:ext uri="{FF2B5EF4-FFF2-40B4-BE49-F238E27FC236}">
                <a16:creationId xmlns:a16="http://schemas.microsoft.com/office/drawing/2014/main" id="{8402E822-E9F7-A454-4E9E-CBF2E905E0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246" y="1600021"/>
            <a:ext cx="7344000" cy="1581010"/>
          </a:xfrm>
        </p:spPr>
        <p:txBody>
          <a:bodyPr bIns="46800">
            <a:sp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 err="1"/>
              <a:t>Image</a:t>
            </a:r>
            <a:r>
              <a:rPr lang="es-ES"/>
              <a:t> </a:t>
            </a:r>
            <a:r>
              <a:rPr lang="es-ES" err="1"/>
              <a:t>oblique</a:t>
            </a:r>
            <a:r>
              <a:rPr lang="es-ES"/>
              <a:t> </a:t>
            </a:r>
            <a:r>
              <a:rPr lang="es-ES" err="1"/>
              <a:t>right</a:t>
            </a:r>
            <a:endParaRPr lang="es-ES"/>
          </a:p>
          <a:p>
            <a:pPr lvl="1"/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2"/>
            <a:r>
              <a:rPr lang="es-ES" err="1"/>
              <a:t>Third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3"/>
            <a:r>
              <a:rPr lang="es-ES" err="1"/>
              <a:t>Fourth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4"/>
            <a:r>
              <a:rPr lang="es-ES" err="1"/>
              <a:t>Fifth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171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37FCE9F-DBC8-CE4F-8557-C23D789F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5FD431-3842-FA43-B372-C09905060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 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04AED-91CC-204E-AB74-6529C446D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340EB8-C91B-6945-8724-95558775D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9699EC-7850-7544-9B60-DDBED1131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087D4-D9F5-0C4F-B7C2-F7E61F70B3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88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0" r:id="rId3"/>
    <p:sldLayoutId id="2147483979" r:id="rId4"/>
    <p:sldLayoutId id="2147483972" r:id="rId5"/>
    <p:sldLayoutId id="2147483902" r:id="rId6"/>
    <p:sldLayoutId id="2147483971" r:id="rId7"/>
    <p:sldLayoutId id="2147483974" r:id="rId8"/>
    <p:sldLayoutId id="2147483975" r:id="rId9"/>
    <p:sldLayoutId id="2147483976" r:id="rId10"/>
    <p:sldLayoutId id="2147483980" r:id="rId11"/>
    <p:sldLayoutId id="2147483981" r:id="rId1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B83D867F-8A91-2DD1-67AC-6FCCE56C7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Casos de uso de la IA: Malas prácticas vs Buenas prácticas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0BA841-3422-F72F-96D2-D65422504A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s-ES" dirty="0"/>
              <a:t>Olga Fernández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0629F3C-6528-C1C3-D749-E1C1A46923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dirty="0"/>
              <a:t>16/06/2025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1DD9005-975C-B021-F644-692D411A4709}"/>
              </a:ext>
            </a:extLst>
          </p:cNvPr>
          <p:cNvGrpSpPr/>
          <p:nvPr/>
        </p:nvGrpSpPr>
        <p:grpSpPr>
          <a:xfrm>
            <a:off x="7748833" y="735291"/>
            <a:ext cx="2149311" cy="933253"/>
            <a:chOff x="7748833" y="735291"/>
            <a:chExt cx="2149311" cy="933253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8BD7BCE9-1D68-DBF0-9ADF-234314AD853C}"/>
                </a:ext>
              </a:extLst>
            </p:cNvPr>
            <p:cNvSpPr/>
            <p:nvPr/>
          </p:nvSpPr>
          <p:spPr>
            <a:xfrm>
              <a:off x="7748833" y="735291"/>
              <a:ext cx="2149311" cy="933253"/>
            </a:xfrm>
            <a:prstGeom prst="rect">
              <a:avLst/>
            </a:prstGeom>
            <a:solidFill>
              <a:srgbClr val="5290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26" name="Picture 2" descr="Logo">
              <a:extLst>
                <a:ext uri="{FF2B5EF4-FFF2-40B4-BE49-F238E27FC236}">
                  <a16:creationId xmlns:a16="http://schemas.microsoft.com/office/drawing/2014/main" id="{2E5963A4-9C3C-63B1-9911-71CC788B8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833" y="789854"/>
              <a:ext cx="2058750" cy="82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277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2C293-B33A-16BD-1602-6E169BF93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2D4195C-9B81-D95D-4F4B-C71553D22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r="19738"/>
          <a:stretch/>
        </p:blipFill>
        <p:spPr>
          <a:xfrm>
            <a:off x="8496217" y="906220"/>
            <a:ext cx="3433872" cy="5698865"/>
          </a:xfrm>
          <a:prstGeom prst="rect">
            <a:avLst/>
          </a:prstGeom>
        </p:spPr>
      </p:pic>
      <p:pic>
        <p:nvPicPr>
          <p:cNvPr id="5" name="Picture 2" descr="Vista previa de la imagen">
            <a:extLst>
              <a:ext uri="{FF2B5EF4-FFF2-40B4-BE49-F238E27FC236}">
                <a16:creationId xmlns:a16="http://schemas.microsoft.com/office/drawing/2014/main" id="{B2E17EF2-828C-F7B1-6C54-B3EDB9D0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rgbClr val="F39333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0" y="629944"/>
            <a:ext cx="5810488" cy="581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73B425E-AA66-4E49-36F0-761AA1E63E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60" y="1192868"/>
            <a:ext cx="5957003" cy="4326634"/>
          </a:xfrm>
          <a:prstGeom prst="rect">
            <a:avLst/>
          </a:prstGeom>
          <a:noFill/>
        </p:spPr>
      </p:pic>
      <p:sp>
        <p:nvSpPr>
          <p:cNvPr id="13" name="Google Shape;465;p65">
            <a:extLst>
              <a:ext uri="{FF2B5EF4-FFF2-40B4-BE49-F238E27FC236}">
                <a16:creationId xmlns:a16="http://schemas.microsoft.com/office/drawing/2014/main" id="{C6E33C91-DFC7-5A04-B596-BF323FCD0713}"/>
              </a:ext>
            </a:extLst>
          </p:cNvPr>
          <p:cNvSpPr txBox="1">
            <a:spLocks/>
          </p:cNvSpPr>
          <p:nvPr/>
        </p:nvSpPr>
        <p:spPr>
          <a:xfrm>
            <a:off x="9719520" y="1505502"/>
            <a:ext cx="10272000" cy="94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s-ES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dirty="0">
                <a:sym typeface="Arial"/>
              </a:rPr>
              <a:t>El duelo</a:t>
            </a:r>
          </a:p>
        </p:txBody>
      </p:sp>
      <p:sp>
        <p:nvSpPr>
          <p:cNvPr id="15" name="Google Shape;465;p65">
            <a:extLst>
              <a:ext uri="{FF2B5EF4-FFF2-40B4-BE49-F238E27FC236}">
                <a16:creationId xmlns:a16="http://schemas.microsoft.com/office/drawing/2014/main" id="{F0520536-C5A9-2D91-38D1-900830706F94}"/>
              </a:ext>
            </a:extLst>
          </p:cNvPr>
          <p:cNvSpPr txBox="1">
            <a:spLocks/>
          </p:cNvSpPr>
          <p:nvPr/>
        </p:nvSpPr>
        <p:spPr>
          <a:xfrm>
            <a:off x="6520763" y="5771428"/>
            <a:ext cx="10272000" cy="94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s-ES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b="0" i="1" dirty="0">
                <a:sym typeface="Arial"/>
              </a:rPr>
              <a:t>Fuente: adaptado del Modelo de Kübler-Ross de </a:t>
            </a:r>
            <a:r>
              <a:rPr lang="es-ES" sz="1200" b="0" i="1" dirty="0" err="1">
                <a:sym typeface="Arial"/>
              </a:rPr>
              <a:t>Elisasbeth</a:t>
            </a:r>
            <a:r>
              <a:rPr lang="es-ES" sz="1200" b="0" i="1" dirty="0">
                <a:sym typeface="Arial"/>
              </a:rPr>
              <a:t> Kübler-Ross</a:t>
            </a:r>
          </a:p>
        </p:txBody>
      </p:sp>
    </p:spTree>
    <p:extLst>
      <p:ext uri="{BB962C8B-B14F-4D97-AF65-F5344CB8AC3E}">
        <p14:creationId xmlns:p14="http://schemas.microsoft.com/office/powerpoint/2010/main" val="2638249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A733A-B5A9-E14B-844A-48A5D6254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D729758B-C678-D466-B113-56C4C801F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51" y="568495"/>
            <a:ext cx="9266857" cy="5383285"/>
          </a:xfrm>
          <a:prstGeom prst="rect">
            <a:avLst/>
          </a:prstGeom>
        </p:spPr>
      </p:pic>
      <p:pic>
        <p:nvPicPr>
          <p:cNvPr id="3" name="Imagen 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F459EFF-A54C-C89C-1020-2FCF0D47E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r="19738"/>
          <a:stretch/>
        </p:blipFill>
        <p:spPr>
          <a:xfrm>
            <a:off x="8496217" y="906220"/>
            <a:ext cx="3433872" cy="569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1A03391-FC94-68B0-C771-61D3145E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4" y="2140008"/>
            <a:ext cx="4320000" cy="1007181"/>
          </a:xfrm>
        </p:spPr>
        <p:txBody>
          <a:bodyPr/>
          <a:lstStyle/>
          <a:p>
            <a:r>
              <a:rPr lang="es-ES" dirty="0"/>
              <a:t>Malas prácticas o errores comunes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6BEB61-C762-F67B-ECC1-9E02170C47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 err="1"/>
              <a:t>Anti-casos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6428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rso de Copilot en Microsoft 365 | Culture Lab">
            <a:extLst>
              <a:ext uri="{FF2B5EF4-FFF2-40B4-BE49-F238E27FC236}">
                <a16:creationId xmlns:a16="http://schemas.microsoft.com/office/drawing/2014/main" id="{E2F5DD11-1536-F119-0D04-726D172FF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38" y="384629"/>
            <a:ext cx="1461337" cy="82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D51EF6B-0E12-4353-EB73-CAFABDB1FB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247" y="422265"/>
            <a:ext cx="9000000" cy="523220"/>
          </a:xfrm>
        </p:spPr>
        <p:txBody>
          <a:bodyPr/>
          <a:lstStyle/>
          <a:p>
            <a:r>
              <a:rPr lang="es-ES" dirty="0"/>
              <a:t>Copilot sin cinturón de seguridad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626C514-A6DB-8923-CF79-B05938E9DF60}"/>
              </a:ext>
            </a:extLst>
          </p:cNvPr>
          <p:cNvSpPr/>
          <p:nvPr/>
        </p:nvSpPr>
        <p:spPr>
          <a:xfrm>
            <a:off x="691017" y="2047970"/>
            <a:ext cx="10366625" cy="1451973"/>
          </a:xfrm>
          <a:prstGeom prst="roundRect">
            <a:avLst>
              <a:gd name="adj" fmla="val 2767"/>
            </a:avLst>
          </a:prstGeom>
          <a:solidFill>
            <a:schemeClr val="accent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caso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grupo de empleados comienza a usar Copilot, ChatGPT u otras IA generativas para redactar informes o correos oficiales... sin formación, sin directrices, sin saber si están vulnerando protección de datos o generando información errónea.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E1B24D9-928C-5276-2C44-0E0C5B3E00F6}"/>
              </a:ext>
            </a:extLst>
          </p:cNvPr>
          <p:cNvSpPr/>
          <p:nvPr/>
        </p:nvSpPr>
        <p:spPr>
          <a:xfrm>
            <a:off x="691016" y="4058971"/>
            <a:ext cx="4851945" cy="1451973"/>
          </a:xfrm>
          <a:prstGeom prst="roundRect">
            <a:avLst>
              <a:gd name="adj" fmla="val 2767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existe una estrategia clara en la organización. Uso sin control, ni guía ética.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2B0615D-9C5E-7461-92DA-5033A545CF94}"/>
              </a:ext>
            </a:extLst>
          </p:cNvPr>
          <p:cNvSpPr/>
          <p:nvPr/>
        </p:nvSpPr>
        <p:spPr>
          <a:xfrm>
            <a:off x="6096000" y="4058971"/>
            <a:ext cx="4851945" cy="1451973"/>
          </a:xfrm>
          <a:prstGeom prst="roundRect">
            <a:avLst>
              <a:gd name="adj" fmla="val 2767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Consecuencias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Errores en textos oficiales, dependencia excesiva, posibles filtraciones de datos sensibles.</a:t>
            </a:r>
          </a:p>
        </p:txBody>
      </p:sp>
    </p:spTree>
    <p:extLst>
      <p:ext uri="{BB962C8B-B14F-4D97-AF65-F5344CB8AC3E}">
        <p14:creationId xmlns:p14="http://schemas.microsoft.com/office/powerpoint/2010/main" val="1488345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B1914-4B8E-38EE-8F93-684F84046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449CE88-E13B-72FD-CCC9-8D10C35E59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247" y="422265"/>
            <a:ext cx="9000000" cy="523220"/>
          </a:xfrm>
        </p:spPr>
        <p:txBody>
          <a:bodyPr/>
          <a:lstStyle/>
          <a:p>
            <a:r>
              <a:rPr lang="es-ES" dirty="0"/>
              <a:t>Formados, pero no </a:t>
            </a:r>
            <a:r>
              <a:rPr lang="es-ES" dirty="0" err="1"/>
              <a:t>TRASNformados</a:t>
            </a:r>
            <a:endParaRPr lang="es-ES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9FE2AD1-FFF3-0C11-D9D9-842F4D8A452A}"/>
              </a:ext>
            </a:extLst>
          </p:cNvPr>
          <p:cNvSpPr/>
          <p:nvPr/>
        </p:nvSpPr>
        <p:spPr>
          <a:xfrm>
            <a:off x="691017" y="1417999"/>
            <a:ext cx="10366625" cy="1451973"/>
          </a:xfrm>
          <a:prstGeom prst="roundRect">
            <a:avLst>
              <a:gd name="adj" fmla="val 2767"/>
            </a:avLst>
          </a:prstGeom>
          <a:solidFill>
            <a:schemeClr val="accent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caso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administración autonómica contrata un costoso programa de formación en IA para sus empleados. El curso es online, incluye conceptos básicos de IA, herramientas generativas y algunos ejemplos de uso institucional. Participan más de 300 trabajadores.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31EFBFA-3A1A-EB4F-6255-11F8C0AFCD53}"/>
              </a:ext>
            </a:extLst>
          </p:cNvPr>
          <p:cNvSpPr/>
          <p:nvPr/>
        </p:nvSpPr>
        <p:spPr>
          <a:xfrm>
            <a:off x="691017" y="3051512"/>
            <a:ext cx="4851945" cy="3429000"/>
          </a:xfrm>
          <a:prstGeom prst="roundRect">
            <a:avLst>
              <a:gd name="adj" fmla="val 2767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curso se diseñó sin tener en cuenta las realidades del día a día de los funcionarios.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identificaron casos de uso reales en los procesos del organismo.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acompañó de acciones de liderazgo, incentivos, ni cambios en la gestión documental o tecnológica.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midió el impacto ni se creó un entorno para probar lo aprendido.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9982458-35C8-9FB1-6024-265EAA6742BB}"/>
              </a:ext>
            </a:extLst>
          </p:cNvPr>
          <p:cNvSpPr/>
          <p:nvPr/>
        </p:nvSpPr>
        <p:spPr>
          <a:xfrm>
            <a:off x="6205697" y="3240256"/>
            <a:ext cx="4851945" cy="3051512"/>
          </a:xfrm>
          <a:prstGeom prst="roundRect">
            <a:avLst>
              <a:gd name="adj" fmla="val 2767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Consecuencias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mayoría de los asistentes no aplica lo aprendido.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lo intentan pero se frustran porque no hay espacios ni tiempo para experimentar.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mensaje organizativo es contradictorio: “aprende IA, pero sigue trabajando como siempre”.</a:t>
            </a:r>
          </a:p>
        </p:txBody>
      </p:sp>
    </p:spTree>
    <p:extLst>
      <p:ext uri="{BB962C8B-B14F-4D97-AF65-F5344CB8AC3E}">
        <p14:creationId xmlns:p14="http://schemas.microsoft.com/office/powerpoint/2010/main" val="1693326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41FD8-606B-B381-FB2B-E25F0B051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Rosa De Los Vientos, Dirección, Brújula">
            <a:extLst>
              <a:ext uri="{FF2B5EF4-FFF2-40B4-BE49-F238E27FC236}">
                <a16:creationId xmlns:a16="http://schemas.microsoft.com/office/drawing/2014/main" id="{D4AC6E5D-4A64-F8CF-7322-7FE53E897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77" y="71745"/>
            <a:ext cx="1225478" cy="122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6AF0D1D-3E86-E700-E843-4BA9A203A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247" y="422265"/>
            <a:ext cx="9000000" cy="523220"/>
          </a:xfrm>
        </p:spPr>
        <p:txBody>
          <a:bodyPr/>
          <a:lstStyle/>
          <a:p>
            <a:r>
              <a:rPr lang="es-ES" dirty="0"/>
              <a:t>IA Sin brújula: cuando es el fin, no el medio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199AF43-2FE5-23D9-7E54-92DB84B537FD}"/>
              </a:ext>
            </a:extLst>
          </p:cNvPr>
          <p:cNvSpPr/>
          <p:nvPr/>
        </p:nvSpPr>
        <p:spPr>
          <a:xfrm>
            <a:off x="691017" y="1417999"/>
            <a:ext cx="10366625" cy="1451973"/>
          </a:xfrm>
          <a:prstGeom prst="roundRect">
            <a:avLst>
              <a:gd name="adj" fmla="val 2767"/>
            </a:avLst>
          </a:prstGeom>
          <a:solidFill>
            <a:schemeClr val="accent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caso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administración compra licencias de IA con fondos europeos, pero sin plan de uso, sin mapa de procesos, ni gobernanza clara.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94E905A-14F8-DE2D-A02B-CC295EC23489}"/>
              </a:ext>
            </a:extLst>
          </p:cNvPr>
          <p:cNvSpPr/>
          <p:nvPr/>
        </p:nvSpPr>
        <p:spPr>
          <a:xfrm>
            <a:off x="691017" y="2975606"/>
            <a:ext cx="4851945" cy="3688655"/>
          </a:xfrm>
          <a:prstGeom prst="roundRect">
            <a:avLst>
              <a:gd name="adj" fmla="val 2767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IA se implanta como un “</a:t>
            </a:r>
            <a:r>
              <a:rPr lang="es-E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de modernización, no como una palanca estratégica.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hay análisis previo de necesidades reales ni viabilidad técnica.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auditan los sistemas existentes ni se evalúa la madurez digital.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ofrece formación... pero sin gestión del cambio ni acompañamiento.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Nadie se responsabiliza de liderar el cambio.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32C71EF-3D1E-628A-B626-9FF1D9891BD3}"/>
              </a:ext>
            </a:extLst>
          </p:cNvPr>
          <p:cNvSpPr/>
          <p:nvPr/>
        </p:nvSpPr>
        <p:spPr>
          <a:xfrm>
            <a:off x="5844619" y="2975606"/>
            <a:ext cx="5213023" cy="2887375"/>
          </a:xfrm>
          <a:prstGeom prst="roundRect">
            <a:avLst>
              <a:gd name="adj" fmla="val 2767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Consecuencias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Empleados desorientados y herramientas infrautilizadas.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Iniciativas que se desinflan en menos de 6 meses.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Pérdida de confianza institucional y desaprovechamiento de inversión.</a:t>
            </a:r>
          </a:p>
        </p:txBody>
      </p:sp>
    </p:spTree>
    <p:extLst>
      <p:ext uri="{BB962C8B-B14F-4D97-AF65-F5344CB8AC3E}">
        <p14:creationId xmlns:p14="http://schemas.microsoft.com/office/powerpoint/2010/main" val="1755194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C494B-746B-0F3F-17C9-EB888C496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7B7789E-62B4-D89A-5555-EA7BA2D10D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247" y="422265"/>
            <a:ext cx="9000000" cy="523220"/>
          </a:xfrm>
        </p:spPr>
        <p:txBody>
          <a:bodyPr/>
          <a:lstStyle/>
          <a:p>
            <a:r>
              <a:rPr lang="es-ES" dirty="0"/>
              <a:t>BYOAI </a:t>
            </a:r>
            <a:r>
              <a:rPr lang="es-ES" dirty="0" err="1"/>
              <a:t>Bring</a:t>
            </a:r>
            <a:r>
              <a:rPr lang="es-ES" dirty="0"/>
              <a:t> Your </a:t>
            </a:r>
            <a:r>
              <a:rPr lang="es-ES" dirty="0" err="1"/>
              <a:t>Own</a:t>
            </a:r>
            <a:r>
              <a:rPr lang="es-ES" dirty="0"/>
              <a:t> AI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B0033E5-74A4-3A0A-0294-649A7160982E}"/>
              </a:ext>
            </a:extLst>
          </p:cNvPr>
          <p:cNvSpPr/>
          <p:nvPr/>
        </p:nvSpPr>
        <p:spPr>
          <a:xfrm>
            <a:off x="691016" y="1285754"/>
            <a:ext cx="10366625" cy="1451973"/>
          </a:xfrm>
          <a:prstGeom prst="roundRect">
            <a:avLst>
              <a:gd name="adj" fmla="val 2767"/>
            </a:avLst>
          </a:prstGeom>
          <a:solidFill>
            <a:schemeClr val="accent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caso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administración no ofrece herramientas oficiales de IA ni políticas </a:t>
            </a:r>
            <a:r>
              <a:rPr lang="es-E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claras.Ante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presión por ser más productivos, los empleados empiezan a usar ChatGPT, Copilot personal, Gemini u otras IA desde sus cuentas privadas, sin soporte ni supervisión.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5FE07E5-F22F-E822-97CA-DA64D5D3DC94}"/>
              </a:ext>
            </a:extLst>
          </p:cNvPr>
          <p:cNvSpPr/>
          <p:nvPr/>
        </p:nvSpPr>
        <p:spPr>
          <a:xfrm>
            <a:off x="777288" y="2973873"/>
            <a:ext cx="4851945" cy="3785146"/>
          </a:xfrm>
          <a:prstGeom prst="roundRect">
            <a:avLst>
              <a:gd name="adj" fmla="val 2767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organización no proporciona alternativas seguras de IA institucional.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hay formación ni sensibilización sobre los riesgos de datos sensibles.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existe una política de uso responsable de IA externa.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empleado usa herramientas diferentes: unas son gratuitas, otras de pago, algunas con funciones experimentales.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1CF0ECD-7106-7291-FAA1-91ADD8DA8DF0}"/>
              </a:ext>
            </a:extLst>
          </p:cNvPr>
          <p:cNvSpPr/>
          <p:nvPr/>
        </p:nvSpPr>
        <p:spPr>
          <a:xfrm>
            <a:off x="5874328" y="2973873"/>
            <a:ext cx="5213023" cy="3703152"/>
          </a:xfrm>
          <a:prstGeom prst="roundRect">
            <a:avLst>
              <a:gd name="adj" fmla="val 2767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Consecuencias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Filtración involuntaria de información sensible o datos personales.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Desigualdad de acceso y conocimiento entre empleados: algunos se apoyan en la IA, otros no.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operativo: los documentos generados no tienen trazabilidad ni coherencia.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administración pierde el control sobre qué IA se está usando, cómo y con qué criterios.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FC87D1-8683-2DB8-D244-B9735DBB21EB}"/>
              </a:ext>
            </a:extLst>
          </p:cNvPr>
          <p:cNvSpPr txBox="1"/>
          <p:nvPr/>
        </p:nvSpPr>
        <p:spPr>
          <a:xfrm>
            <a:off x="8926300" y="1050826"/>
            <a:ext cx="61368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BYOD (Bring Your Own Device)</a:t>
            </a: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Cubo De Ostras, Caja De Comida China">
            <a:extLst>
              <a:ext uri="{FF2B5EF4-FFF2-40B4-BE49-F238E27FC236}">
                <a16:creationId xmlns:a16="http://schemas.microsoft.com/office/drawing/2014/main" id="{89E4693E-41B8-C815-ACE4-26BD5B0E0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638" y="140246"/>
            <a:ext cx="576690" cy="8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374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6E351-4E9F-ED68-D7E1-5C284B4B3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E9F50EF-A1DA-516C-F401-8B22BCD0DB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247" y="422265"/>
            <a:ext cx="9000000" cy="523220"/>
          </a:xfrm>
        </p:spPr>
        <p:txBody>
          <a:bodyPr/>
          <a:lstStyle/>
          <a:p>
            <a:r>
              <a:rPr lang="es-ES" dirty="0"/>
              <a:t>La IA para todo, menos para lo útil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BE330B7-3FEE-C26B-B9F9-C1809CE111AB}"/>
              </a:ext>
            </a:extLst>
          </p:cNvPr>
          <p:cNvSpPr/>
          <p:nvPr/>
        </p:nvSpPr>
        <p:spPr>
          <a:xfrm>
            <a:off x="728724" y="2341826"/>
            <a:ext cx="10366625" cy="1451973"/>
          </a:xfrm>
          <a:prstGeom prst="roundRect">
            <a:avLst>
              <a:gd name="adj" fmla="val 2767"/>
            </a:avLst>
          </a:prstGeom>
          <a:solidFill>
            <a:schemeClr val="accent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caso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desarrolla un proyecto experimental de IA para analizar comentarios en redes sociales... mientras los procesos de contratación siguen haciéndose a mano.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90E9A98-C690-F979-605D-D95233353836}"/>
              </a:ext>
            </a:extLst>
          </p:cNvPr>
          <p:cNvSpPr/>
          <p:nvPr/>
        </p:nvSpPr>
        <p:spPr>
          <a:xfrm>
            <a:off x="728724" y="3899434"/>
            <a:ext cx="4851945" cy="1577540"/>
          </a:xfrm>
          <a:prstGeom prst="roundRect">
            <a:avLst>
              <a:gd name="adj" fmla="val 2767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Aplicar IA en procesos vistosos pero secundarios, dejando sin automatizar tareas clave.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7EFC855-81DF-57A7-A272-650683BF8EDF}"/>
              </a:ext>
            </a:extLst>
          </p:cNvPr>
          <p:cNvSpPr/>
          <p:nvPr/>
        </p:nvSpPr>
        <p:spPr>
          <a:xfrm>
            <a:off x="5882326" y="3899433"/>
            <a:ext cx="5213023" cy="1577541"/>
          </a:xfrm>
          <a:prstGeom prst="roundRect">
            <a:avLst>
              <a:gd name="adj" fmla="val 2767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Consecuencias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gana eficiencia real. La IA no transforma, solo decora.</a:t>
            </a:r>
          </a:p>
        </p:txBody>
      </p:sp>
      <p:pic>
        <p:nvPicPr>
          <p:cNvPr id="7170" name="Picture 2" descr="Firmar, Advertencia, Rojo, Negro">
            <a:extLst>
              <a:ext uri="{FF2B5EF4-FFF2-40B4-BE49-F238E27FC236}">
                <a16:creationId xmlns:a16="http://schemas.microsoft.com/office/drawing/2014/main" id="{3640B05E-ED65-284C-EC21-AB46B278D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84" y="207390"/>
            <a:ext cx="1145254" cy="98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937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2D2E3-F497-5001-20C9-58466CEBE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C784F14-5FE8-E00D-0C62-590991FEA1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247" y="422265"/>
            <a:ext cx="9000000" cy="523220"/>
          </a:xfrm>
        </p:spPr>
        <p:txBody>
          <a:bodyPr/>
          <a:lstStyle/>
          <a:p>
            <a:r>
              <a:rPr lang="es-ES" dirty="0"/>
              <a:t>El </a:t>
            </a:r>
            <a:r>
              <a:rPr lang="es-ES" dirty="0" err="1"/>
              <a:t>chatbot</a:t>
            </a:r>
            <a:r>
              <a:rPr lang="es-ES" dirty="0"/>
              <a:t> que no sabía escuchar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EC7A128-538B-4FEA-D0E1-5809A59C71DE}"/>
              </a:ext>
            </a:extLst>
          </p:cNvPr>
          <p:cNvSpPr/>
          <p:nvPr/>
        </p:nvSpPr>
        <p:spPr>
          <a:xfrm>
            <a:off x="691017" y="1417999"/>
            <a:ext cx="10366625" cy="1451973"/>
          </a:xfrm>
          <a:prstGeom prst="roundRect">
            <a:avLst>
              <a:gd name="adj" fmla="val 2767"/>
            </a:avLst>
          </a:prstGeom>
          <a:solidFill>
            <a:schemeClr val="accent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caso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lanza un </a:t>
            </a:r>
            <a:r>
              <a:rPr lang="es-E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chatbot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atención ciudadana sin haber entrenado correctamente el modelo ni prever excepciones. Tampoco hay personal que supervise.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B8F7F8C-966C-40D8-8580-DF31D03BDC7A}"/>
              </a:ext>
            </a:extLst>
          </p:cNvPr>
          <p:cNvSpPr/>
          <p:nvPr/>
        </p:nvSpPr>
        <p:spPr>
          <a:xfrm>
            <a:off x="691017" y="2975607"/>
            <a:ext cx="4851945" cy="1577540"/>
          </a:xfrm>
          <a:prstGeom prst="roundRect">
            <a:avLst>
              <a:gd name="adj" fmla="val 2767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Falsa automatización de un servicio esencial sin supervisión ni validación.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D36FAC8-B192-6EC5-3FF4-4B23DA1FB517}"/>
              </a:ext>
            </a:extLst>
          </p:cNvPr>
          <p:cNvSpPr/>
          <p:nvPr/>
        </p:nvSpPr>
        <p:spPr>
          <a:xfrm>
            <a:off x="5844619" y="2975606"/>
            <a:ext cx="5213023" cy="1577541"/>
          </a:xfrm>
          <a:prstGeom prst="roundRect">
            <a:avLst>
              <a:gd name="adj" fmla="val 2767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720000" bIns="144000" rtlCol="0" anchor="t"/>
          <a:lstStyle/>
          <a:p>
            <a:pPr>
              <a:spcAft>
                <a:spcPts val="800"/>
              </a:spcAft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Consecuencias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ciudadanos reciben respuestas incoherentes, el canal se vuelve inútil, y baja la confianza en la administración.</a:t>
            </a:r>
          </a:p>
        </p:txBody>
      </p:sp>
    </p:spTree>
    <p:extLst>
      <p:ext uri="{BB962C8B-B14F-4D97-AF65-F5344CB8AC3E}">
        <p14:creationId xmlns:p14="http://schemas.microsoft.com/office/powerpoint/2010/main" val="505595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27499-B516-1DCE-3EDE-970482817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Vista aérea de una carretera&#10;&#10;El contenido generado por IA puede ser incorrecto.">
            <a:extLst>
              <a:ext uri="{FF2B5EF4-FFF2-40B4-BE49-F238E27FC236}">
                <a16:creationId xmlns:a16="http://schemas.microsoft.com/office/drawing/2014/main" id="{782B68EB-C2E5-05E1-FE81-C70B585377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31"/>
          <a:stretch/>
        </p:blipFill>
        <p:spPr>
          <a:xfrm flipH="1">
            <a:off x="256649" y="260351"/>
            <a:ext cx="4136004" cy="6336000"/>
          </a:xfrm>
          <a:prstGeom prst="rect">
            <a:avLst/>
          </a:prstGeom>
        </p:spPr>
      </p:pic>
      <p:sp>
        <p:nvSpPr>
          <p:cNvPr id="8" name="Título 2">
            <a:extLst>
              <a:ext uri="{FF2B5EF4-FFF2-40B4-BE49-F238E27FC236}">
                <a16:creationId xmlns:a16="http://schemas.microsoft.com/office/drawing/2014/main" id="{4334C5C9-28C7-69D5-57F0-A7216E88E3CF}"/>
              </a:ext>
            </a:extLst>
          </p:cNvPr>
          <p:cNvSpPr txBox="1">
            <a:spLocks/>
          </p:cNvSpPr>
          <p:nvPr/>
        </p:nvSpPr>
        <p:spPr>
          <a:xfrm>
            <a:off x="5857377" y="4916544"/>
            <a:ext cx="4320000" cy="1007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1800" dirty="0"/>
              <a:t>Un poco abrumadores esto “</a:t>
            </a:r>
            <a:r>
              <a:rPr lang="es-ES" sz="1800" dirty="0" err="1"/>
              <a:t>anti-casos</a:t>
            </a:r>
            <a:r>
              <a:rPr lang="es-ES" sz="1800" dirty="0"/>
              <a:t>”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5EF78C28-11A3-1788-C525-0915853308B9}"/>
              </a:ext>
            </a:extLst>
          </p:cNvPr>
          <p:cNvSpPr txBox="1">
            <a:spLocks/>
          </p:cNvSpPr>
          <p:nvPr/>
        </p:nvSpPr>
        <p:spPr>
          <a:xfrm>
            <a:off x="5174118" y="5420135"/>
            <a:ext cx="5977789" cy="51473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800" b="1" dirty="0"/>
              <a:t>¿Y qué hacemos?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EB5878B-6D0C-868B-89D9-BCCD6F799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637686"/>
              </p:ext>
            </p:extLst>
          </p:nvPr>
        </p:nvGraphicFramePr>
        <p:xfrm>
          <a:off x="4524629" y="1062621"/>
          <a:ext cx="6985497" cy="3177923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329323">
                  <a:extLst>
                    <a:ext uri="{9D8B030D-6E8A-4147-A177-3AD203B41FA5}">
                      <a16:colId xmlns:a16="http://schemas.microsoft.com/office/drawing/2014/main" val="476314050"/>
                    </a:ext>
                  </a:extLst>
                </a:gridCol>
                <a:gridCol w="1717849">
                  <a:extLst>
                    <a:ext uri="{9D8B030D-6E8A-4147-A177-3AD203B41FA5}">
                      <a16:colId xmlns:a16="http://schemas.microsoft.com/office/drawing/2014/main" val="1805003343"/>
                    </a:ext>
                  </a:extLst>
                </a:gridCol>
                <a:gridCol w="4938325">
                  <a:extLst>
                    <a:ext uri="{9D8B030D-6E8A-4147-A177-3AD203B41FA5}">
                      <a16:colId xmlns:a16="http://schemas.microsoft.com/office/drawing/2014/main" val="3962015689"/>
                    </a:ext>
                  </a:extLst>
                </a:gridCol>
              </a:tblGrid>
              <a:tr h="401436">
                <a:tc>
                  <a:txBody>
                    <a:bodyPr/>
                    <a:lstStyle/>
                    <a:p>
                      <a:r>
                        <a:rPr lang="es-ES" sz="1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Nº</a:t>
                      </a:r>
                      <a:endParaRPr lang="es-ES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Anti-caso</a:t>
                      </a: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representa?</a:t>
                      </a:r>
                    </a:p>
                  </a:txBody>
                  <a:tcPr marL="71333" marR="71333" marT="35667" marB="35667" anchor="ctr"/>
                </a:tc>
                <a:extLst>
                  <a:ext uri="{0D108BD9-81ED-4DB2-BD59-A6C34878D82A}">
                    <a16:rowId xmlns:a16="http://schemas.microsoft.com/office/drawing/2014/main" val="417981604"/>
                  </a:ext>
                </a:extLst>
              </a:tr>
              <a:tr h="573405"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Copilot, sin cinturón de seguridad</a:t>
                      </a:r>
                      <a:endParaRPr lang="es-E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Uso de IA sin formación ni criterios de control. Automatización sin comprensión.</a:t>
                      </a:r>
                    </a:p>
                  </a:txBody>
                  <a:tcPr marL="71333" marR="71333" marT="35667" marB="35667" anchor="ctr"/>
                </a:tc>
                <a:extLst>
                  <a:ext uri="{0D108BD9-81ED-4DB2-BD59-A6C34878D82A}">
                    <a16:rowId xmlns:a16="http://schemas.microsoft.com/office/drawing/2014/main" val="2272037871"/>
                  </a:ext>
                </a:extLst>
              </a:tr>
              <a:tr h="401436"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Formados, pero no TRANSFORMADOS</a:t>
                      </a:r>
                      <a:endParaRPr lang="es-E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Formación sin gestión del cambio. Aprendemos… pero seguimos igual.</a:t>
                      </a:r>
                    </a:p>
                  </a:txBody>
                  <a:tcPr marL="71333" marR="71333" marT="35667" marB="35667" anchor="ctr"/>
                </a:tc>
                <a:extLst>
                  <a:ext uri="{0D108BD9-81ED-4DB2-BD59-A6C34878D82A}">
                    <a16:rowId xmlns:a16="http://schemas.microsoft.com/office/drawing/2014/main" val="2038055091"/>
                  </a:ext>
                </a:extLst>
              </a:tr>
              <a:tr h="449117"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 sin brújula</a:t>
                      </a:r>
                      <a:endParaRPr lang="es-E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Adopción tecnológica sin estrategia. Se invierte, pero no se transforma.</a:t>
                      </a:r>
                    </a:p>
                  </a:txBody>
                  <a:tcPr marL="71333" marR="71333" marT="35667" marB="35667" anchor="ctr"/>
                </a:tc>
                <a:extLst>
                  <a:ext uri="{0D108BD9-81ED-4DB2-BD59-A6C34878D82A}">
                    <a16:rowId xmlns:a16="http://schemas.microsoft.com/office/drawing/2014/main" val="86412114"/>
                  </a:ext>
                </a:extLst>
              </a:tr>
              <a:tr h="449117"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BYOAI (Bring Your Own AI)</a:t>
                      </a:r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Uso de IA personales sin control institucional. Fragmentación y riesgo de fuga de datos.</a:t>
                      </a:r>
                    </a:p>
                  </a:txBody>
                  <a:tcPr marL="71333" marR="71333" marT="35667" marB="35667" anchor="ctr"/>
                </a:tc>
                <a:extLst>
                  <a:ext uri="{0D108BD9-81ED-4DB2-BD59-A6C34878D82A}">
                    <a16:rowId xmlns:a16="http://schemas.microsoft.com/office/drawing/2014/main" val="3198906312"/>
                  </a:ext>
                </a:extLst>
              </a:tr>
              <a:tr h="449117"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 para todo… menos para lo útil</a:t>
                      </a:r>
                      <a:endParaRPr lang="es-E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 aplicada a lo vistoso, pero no a lo que realmente mejora el servicio público.</a:t>
                      </a:r>
                    </a:p>
                  </a:txBody>
                  <a:tcPr marL="71333" marR="71333" marT="35667" marB="35667" anchor="ctr"/>
                </a:tc>
                <a:extLst>
                  <a:ext uri="{0D108BD9-81ED-4DB2-BD59-A6C34878D82A}">
                    <a16:rowId xmlns:a16="http://schemas.microsoft.com/office/drawing/2014/main" val="1325159644"/>
                  </a:ext>
                </a:extLst>
              </a:tr>
              <a:tr h="449117"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chatbot que no sabía escuchar</a:t>
                      </a:r>
                      <a:endParaRPr lang="es-E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/>
                </a:tc>
                <a:tc>
                  <a:txBody>
                    <a:bodyPr/>
                    <a:lstStyle/>
                    <a:p>
                      <a:r>
                        <a:rPr lang="es-E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Automatización mal entrenada y sin supervisión humana. Atención ciudadana degradada.</a:t>
                      </a:r>
                    </a:p>
                  </a:txBody>
                  <a:tcPr marL="71333" marR="71333" marT="35667" marB="35667" anchor="ctr"/>
                </a:tc>
                <a:extLst>
                  <a:ext uri="{0D108BD9-81ED-4DB2-BD59-A6C34878D82A}">
                    <a16:rowId xmlns:a16="http://schemas.microsoft.com/office/drawing/2014/main" val="1396758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028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A24FE-F9D8-D158-94B3-F0DE0202C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6D51B78-123C-7794-20BD-7D5CF66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45" y="4242804"/>
            <a:ext cx="6743990" cy="19317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CE3D260-CC62-11FD-A67C-F159C6802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45" y="1575479"/>
            <a:ext cx="5984986" cy="236969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657BBDB-1B14-316A-0D14-CACE2181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778" y="1575479"/>
            <a:ext cx="4150977" cy="4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4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84B7706-DBA6-1B21-44A7-72E12F539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490" y="1742018"/>
            <a:ext cx="9000000" cy="1082348"/>
          </a:xfrm>
        </p:spPr>
        <p:txBody>
          <a:bodyPr/>
          <a:lstStyle/>
          <a:p>
            <a:r>
              <a:rPr lang="es-ES" dirty="0"/>
              <a:t>No hay fórmulas mágicas</a:t>
            </a:r>
          </a:p>
          <a:p>
            <a:r>
              <a:rPr lang="es-ES" dirty="0"/>
              <a:t>La IA no es “café para todos”</a:t>
            </a:r>
          </a:p>
        </p:txBody>
      </p:sp>
      <p:pic>
        <p:nvPicPr>
          <p:cNvPr id="8" name="Imagen 7" descr="Taza de café con espuma&#10;&#10;Descripción generada automáticamente con confianza media">
            <a:extLst>
              <a:ext uri="{FF2B5EF4-FFF2-40B4-BE49-F238E27FC236}">
                <a16:creationId xmlns:a16="http://schemas.microsoft.com/office/drawing/2014/main" id="{2D8FA3F6-8BF6-5C84-55B9-BD8D298C3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22" y="3835567"/>
            <a:ext cx="11634556" cy="232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1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7DAB0-F6DD-BE5E-3F97-878A227B2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2B6BFE2-B6F0-1642-8C1F-ECE484E930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247" y="422265"/>
            <a:ext cx="10899186" cy="954107"/>
          </a:xfrm>
        </p:spPr>
        <p:txBody>
          <a:bodyPr/>
          <a:lstStyle/>
          <a:p>
            <a:r>
              <a:rPr lang="es-ES" dirty="0"/>
              <a:t>Decálogo de buenas prácticas para adoptar la IA en las AAPP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EF0F081-38A3-6BBB-155A-9C5FFF5972CE}"/>
              </a:ext>
            </a:extLst>
          </p:cNvPr>
          <p:cNvSpPr/>
          <p:nvPr/>
        </p:nvSpPr>
        <p:spPr>
          <a:xfrm>
            <a:off x="405352" y="1088795"/>
            <a:ext cx="5316717" cy="4242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Empieza con un propósito, no con una herramienta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1F725EA-12B5-6153-6D27-A1219D4F29FA}"/>
              </a:ext>
            </a:extLst>
          </p:cNvPr>
          <p:cNvSpPr/>
          <p:nvPr/>
        </p:nvSpPr>
        <p:spPr>
          <a:xfrm>
            <a:off x="5852244" y="1088795"/>
            <a:ext cx="5316717" cy="424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qué problema real quieres resolver. </a:t>
            </a:r>
          </a:p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IA debe ser un medio, no un fin.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8E2F500-8FC6-B845-0B63-FA8F511730B1}"/>
              </a:ext>
            </a:extLst>
          </p:cNvPr>
          <p:cNvSpPr/>
          <p:nvPr/>
        </p:nvSpPr>
        <p:spPr>
          <a:xfrm>
            <a:off x="405352" y="1656640"/>
            <a:ext cx="5316717" cy="4242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Acompaña la formación con gestión del cambio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A406655-5F87-A69E-C705-E77C7B9A43A6}"/>
              </a:ext>
            </a:extLst>
          </p:cNvPr>
          <p:cNvSpPr/>
          <p:nvPr/>
        </p:nvSpPr>
        <p:spPr>
          <a:xfrm>
            <a:off x="5852244" y="1656640"/>
            <a:ext cx="5316717" cy="424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basta con enseñar herramientas. Cambiar hábitos y roles requiere liderazgo, cultura digital y seguimiento.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49C5F56-0D85-BE6A-6DDF-7B4C26AD86B5}"/>
              </a:ext>
            </a:extLst>
          </p:cNvPr>
          <p:cNvSpPr/>
          <p:nvPr/>
        </p:nvSpPr>
        <p:spPr>
          <a:xfrm>
            <a:off x="405352" y="2224485"/>
            <a:ext cx="5316717" cy="4242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Experimenta en pequeño antes de escalar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7999F5D-7EDF-7CDE-8F73-81E30F7C3975}"/>
              </a:ext>
            </a:extLst>
          </p:cNvPr>
          <p:cNvSpPr/>
          <p:nvPr/>
        </p:nvSpPr>
        <p:spPr>
          <a:xfrm>
            <a:off x="5852244" y="2224485"/>
            <a:ext cx="5316717" cy="424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Empieza por pilotos acotados y medibles. Evalúa impacto real en procesos y personas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6E22E7-BF95-B3DB-6D0F-43AE8E2762AC}"/>
              </a:ext>
            </a:extLst>
          </p:cNvPr>
          <p:cNvSpPr/>
          <p:nvPr/>
        </p:nvSpPr>
        <p:spPr>
          <a:xfrm>
            <a:off x="405352" y="2792330"/>
            <a:ext cx="5316717" cy="4242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Cuida tus datos antes de entrenar nada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2B3F174-249D-392F-E8F4-F8339DBB4A0E}"/>
              </a:ext>
            </a:extLst>
          </p:cNvPr>
          <p:cNvSpPr/>
          <p:nvPr/>
        </p:nvSpPr>
        <p:spPr>
          <a:xfrm>
            <a:off x="5852244" y="2792330"/>
            <a:ext cx="5316717" cy="424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calidad de datos, no hay IA que funcione. Limpia, anonimiza y audita antes de lanzar modelos.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8E3AC25-C350-E909-B7FF-A0F17C199AAD}"/>
              </a:ext>
            </a:extLst>
          </p:cNvPr>
          <p:cNvSpPr/>
          <p:nvPr/>
        </p:nvSpPr>
        <p:spPr>
          <a:xfrm>
            <a:off x="405352" y="3339624"/>
            <a:ext cx="5316717" cy="4242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Protege la privacidad desde el diseño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9E4EB9D-7285-A117-85D1-71953C9F5FFE}"/>
              </a:ext>
            </a:extLst>
          </p:cNvPr>
          <p:cNvSpPr/>
          <p:nvPr/>
        </p:nvSpPr>
        <p:spPr>
          <a:xfrm>
            <a:off x="5852244" y="3339624"/>
            <a:ext cx="5316717" cy="424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 el principio de “privacidad por defecto y por diseño” (</a:t>
            </a:r>
            <a:r>
              <a:rPr lang="es-E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Design). No pongas en riesgo la confianza pública.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69E1A63-1283-4EA4-056C-7AFC888D5E84}"/>
              </a:ext>
            </a:extLst>
          </p:cNvPr>
          <p:cNvSpPr/>
          <p:nvPr/>
        </p:nvSpPr>
        <p:spPr>
          <a:xfrm>
            <a:off x="405352" y="3884682"/>
            <a:ext cx="5316717" cy="4242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Incluye siempre la dimensión humana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D70A145-44A2-68D6-DF2D-6327BA3109EF}"/>
              </a:ext>
            </a:extLst>
          </p:cNvPr>
          <p:cNvSpPr/>
          <p:nvPr/>
        </p:nvSpPr>
        <p:spPr>
          <a:xfrm>
            <a:off x="5852244" y="3884682"/>
            <a:ext cx="5316717" cy="424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IA debe asistir, no sustituir.  Asegura supervisión humana en decisiones críticas.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5F75426-7063-66AE-74A1-31CB736035C2}"/>
              </a:ext>
            </a:extLst>
          </p:cNvPr>
          <p:cNvSpPr/>
          <p:nvPr/>
        </p:nvSpPr>
        <p:spPr>
          <a:xfrm>
            <a:off x="405352" y="4429740"/>
            <a:ext cx="5316717" cy="4242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Evalúa el impacto ético y social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1844E50-586F-1337-CAB1-0AA89831731C}"/>
              </a:ext>
            </a:extLst>
          </p:cNvPr>
          <p:cNvSpPr/>
          <p:nvPr/>
        </p:nvSpPr>
        <p:spPr>
          <a:xfrm>
            <a:off x="5852244" y="4429740"/>
            <a:ext cx="5316717" cy="424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 sesgos, exclusiones o efectos colaterales. Pregúntate: ¿a quién beneficia esta IA?, ¿a quién puede perjudicar?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F2982C3-DEB1-EA88-5DF5-06C0DC3742DB}"/>
              </a:ext>
            </a:extLst>
          </p:cNvPr>
          <p:cNvSpPr/>
          <p:nvPr/>
        </p:nvSpPr>
        <p:spPr>
          <a:xfrm>
            <a:off x="405352" y="4974798"/>
            <a:ext cx="5316717" cy="4242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Crea un marco de gobernanza clara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54D4449-B17D-42E4-0435-77D5AEA07AFA}"/>
              </a:ext>
            </a:extLst>
          </p:cNvPr>
          <p:cNvSpPr/>
          <p:nvPr/>
        </p:nvSpPr>
        <p:spPr>
          <a:xfrm>
            <a:off x="5852244" y="4974798"/>
            <a:ext cx="5316717" cy="424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responsables, protocolos, niveles de supervisión y qué IA se puede usar (y cuál no).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CC1CDEF-7FEA-9F5B-D241-F29C3419B392}"/>
              </a:ext>
            </a:extLst>
          </p:cNvPr>
          <p:cNvSpPr/>
          <p:nvPr/>
        </p:nvSpPr>
        <p:spPr>
          <a:xfrm>
            <a:off x="405352" y="5519856"/>
            <a:ext cx="5316717" cy="4242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Mide resultados con indicadores reales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AFEE311-2AE0-014F-BA04-E13C07CE808C}"/>
              </a:ext>
            </a:extLst>
          </p:cNvPr>
          <p:cNvSpPr/>
          <p:nvPr/>
        </p:nvSpPr>
        <p:spPr>
          <a:xfrm>
            <a:off x="5852244" y="5519856"/>
            <a:ext cx="5316717" cy="424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midas solo adopción tecnológica: mide impacto en tiempo, calidad del servicio, satisfacción ciudadana y eficiencia.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E230F4F-BBFC-7EF8-BCC8-D029830F9967}"/>
              </a:ext>
            </a:extLst>
          </p:cNvPr>
          <p:cNvSpPr/>
          <p:nvPr/>
        </p:nvSpPr>
        <p:spPr>
          <a:xfrm>
            <a:off x="405352" y="6085412"/>
            <a:ext cx="5316717" cy="4242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Comunica lo que haces (y cómo lo haces)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52B1F7B-81B3-AD1B-C872-06E039CACBCA}"/>
              </a:ext>
            </a:extLst>
          </p:cNvPr>
          <p:cNvSpPr/>
          <p:nvPr/>
        </p:nvSpPr>
        <p:spPr>
          <a:xfrm>
            <a:off x="5852244" y="6085412"/>
            <a:ext cx="5316717" cy="424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Transparencia genera confianza. Explica el uso de IA a empleados, ciudadanía y auditores.</a:t>
            </a:r>
          </a:p>
        </p:txBody>
      </p:sp>
    </p:spTree>
    <p:extLst>
      <p:ext uri="{BB962C8B-B14F-4D97-AF65-F5344CB8AC3E}">
        <p14:creationId xmlns:p14="http://schemas.microsoft.com/office/powerpoint/2010/main" val="251508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51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FB333-BAAD-A4FC-8BCD-12C259F2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2ACFD8-E575-9A09-E24B-77984385C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836" y="4832340"/>
            <a:ext cx="4509155" cy="18721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91AF5F-3848-B49F-770B-FB3B705CF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90" y="612840"/>
            <a:ext cx="5458464" cy="23494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43AD1D1-524E-EEEB-77CA-9FDB6C6C48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9" b="53828"/>
          <a:stretch>
            <a:fillRect/>
          </a:stretch>
        </p:blipFill>
        <p:spPr>
          <a:xfrm>
            <a:off x="280427" y="5399251"/>
            <a:ext cx="3002677" cy="8459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7A91CE-A9BB-06D6-CCB2-8F15F38E4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870" y="708310"/>
            <a:ext cx="3784201" cy="41240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E86C628-63B8-05E1-CE4D-36799F9FF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27" y="2983685"/>
            <a:ext cx="5718535" cy="199948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3444BD1-668C-B08A-738D-97A8568B8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1238" y="5174152"/>
            <a:ext cx="3349854" cy="119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82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5BBF8-BD9A-BBCA-03BA-0BBBE17F5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F079368-B3F2-2D92-668F-425ABB22B3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13" y="2675271"/>
            <a:ext cx="8457437" cy="1569660"/>
          </a:xfrm>
        </p:spPr>
        <p:txBody>
          <a:bodyPr/>
          <a:lstStyle/>
          <a:p>
            <a:r>
              <a:rPr lang="es-ES" sz="4800" dirty="0">
                <a:sym typeface="Arial"/>
              </a:rPr>
              <a:t>Esto no es ciencia ficción, es </a:t>
            </a:r>
            <a:r>
              <a:rPr lang="es-ES" sz="4800" dirty="0">
                <a:solidFill>
                  <a:schemeClr val="accent1"/>
                </a:solidFill>
                <a:sym typeface="Arial"/>
              </a:rPr>
              <a:t>junio</a:t>
            </a:r>
            <a:r>
              <a:rPr lang="es-ES" sz="4800" dirty="0">
                <a:sym typeface="Arial"/>
              </a:rPr>
              <a:t> de </a:t>
            </a:r>
            <a:r>
              <a:rPr lang="es-ES" sz="4800" dirty="0">
                <a:solidFill>
                  <a:schemeClr val="accent1"/>
                </a:solidFill>
                <a:sym typeface="Arial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0543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60;p64">
            <a:extLst>
              <a:ext uri="{FF2B5EF4-FFF2-40B4-BE49-F238E27FC236}">
                <a16:creationId xmlns:a16="http://schemas.microsoft.com/office/drawing/2014/main" id="{7F61A4AC-6BEE-7A60-571B-F454466D5EBF}"/>
              </a:ext>
            </a:extLst>
          </p:cNvPr>
          <p:cNvSpPr txBox="1">
            <a:spLocks/>
          </p:cNvSpPr>
          <p:nvPr/>
        </p:nvSpPr>
        <p:spPr>
          <a:xfrm>
            <a:off x="2766421" y="1536568"/>
            <a:ext cx="4336220" cy="1505932"/>
          </a:xfrm>
          <a:prstGeom prst="rect">
            <a:avLst/>
          </a:prstGeom>
          <a:solidFill>
            <a:srgbClr val="F393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4300" b="1" i="0" u="none" strike="noStrike" cap="none">
                <a:solidFill>
                  <a:schemeClr val="dk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-ES" sz="9600" spc="-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¿Tú?</a:t>
            </a:r>
          </a:p>
        </p:txBody>
      </p:sp>
      <p:pic>
        <p:nvPicPr>
          <p:cNvPr id="3" name="Imagen 2" descr="Una persona con un suéter de color naranja&#10;&#10;Descripción generada automáticamente">
            <a:extLst>
              <a:ext uri="{FF2B5EF4-FFF2-40B4-BE49-F238E27FC236}">
                <a16:creationId xmlns:a16="http://schemas.microsoft.com/office/drawing/2014/main" id="{C77D24D3-F62F-C5DC-E160-A45DBD86E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8314" y="265930"/>
            <a:ext cx="9982118" cy="659207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1EC7FED-89AA-1D19-1D60-9F629917047D}"/>
              </a:ext>
            </a:extLst>
          </p:cNvPr>
          <p:cNvSpPr txBox="1"/>
          <p:nvPr/>
        </p:nvSpPr>
        <p:spPr>
          <a:xfrm>
            <a:off x="5577674" y="4843022"/>
            <a:ext cx="6406936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¿Cuál fue la última vez que usaste una IA sin darte cuenta?</a:t>
            </a:r>
            <a:b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¿Has sentido que te ayuda… o que te sustituye?</a:t>
            </a:r>
            <a:b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¿La IA en tu entorno laboral te libera tiempo… o te exige más?</a:t>
            </a:r>
            <a:b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¿Estás decidiendo tú o está decidiendo ella?</a:t>
            </a:r>
          </a:p>
        </p:txBody>
      </p:sp>
    </p:spTree>
    <p:extLst>
      <p:ext uri="{BB962C8B-B14F-4D97-AF65-F5344CB8AC3E}">
        <p14:creationId xmlns:p14="http://schemas.microsoft.com/office/powerpoint/2010/main" val="23248341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60;p64">
            <a:extLst>
              <a:ext uri="{FF2B5EF4-FFF2-40B4-BE49-F238E27FC236}">
                <a16:creationId xmlns:a16="http://schemas.microsoft.com/office/drawing/2014/main" id="{26533B34-CF72-672F-F9FD-DAC240B26CCE}"/>
              </a:ext>
            </a:extLst>
          </p:cNvPr>
          <p:cNvSpPr txBox="1">
            <a:spLocks/>
          </p:cNvSpPr>
          <p:nvPr/>
        </p:nvSpPr>
        <p:spPr>
          <a:xfrm>
            <a:off x="0" y="2064471"/>
            <a:ext cx="7130728" cy="1482240"/>
          </a:xfrm>
          <a:prstGeom prst="rect">
            <a:avLst/>
          </a:prstGeom>
          <a:solidFill>
            <a:srgbClr val="F393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s-E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18400" b="1" i="0" u="none" strike="noStrike" cap="none" spc="-400">
                <a:solidFill>
                  <a:schemeClr val="bg1"/>
                </a:solidFill>
                <a:latin typeface="Arial" panose="020B0604020202020204" pitchFamily="34" charset="0"/>
                <a:ea typeface="Bebas Neue Bold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s-ES" sz="9600" dirty="0"/>
              <a:t>¿Tu equipo?</a:t>
            </a:r>
          </a:p>
        </p:txBody>
      </p:sp>
      <p:pic>
        <p:nvPicPr>
          <p:cNvPr id="3" name="Imagen 2" descr="Un hombre con un traje de color naranja en la mano&#10;&#10;Descripción generada automáticamente con confianza media">
            <a:extLst>
              <a:ext uri="{FF2B5EF4-FFF2-40B4-BE49-F238E27FC236}">
                <a16:creationId xmlns:a16="http://schemas.microsoft.com/office/drawing/2014/main" id="{96D16897-DFFF-0F35-EADE-369E0F94E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03"/>
          <a:stretch/>
        </p:blipFill>
        <p:spPr>
          <a:xfrm>
            <a:off x="4008855" y="598714"/>
            <a:ext cx="8183145" cy="62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703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60;p64">
            <a:extLst>
              <a:ext uri="{FF2B5EF4-FFF2-40B4-BE49-F238E27FC236}">
                <a16:creationId xmlns:a16="http://schemas.microsoft.com/office/drawing/2014/main" id="{7F61A4AC-6BEE-7A60-571B-F454466D5EBF}"/>
              </a:ext>
            </a:extLst>
          </p:cNvPr>
          <p:cNvSpPr txBox="1">
            <a:spLocks/>
          </p:cNvSpPr>
          <p:nvPr/>
        </p:nvSpPr>
        <p:spPr>
          <a:xfrm>
            <a:off x="4436533" y="3822323"/>
            <a:ext cx="9497243" cy="289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4300" b="1" i="0" u="none" strike="noStrike" cap="none">
                <a:solidFill>
                  <a:schemeClr val="dk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5333" dirty="0">
                <a:solidFill>
                  <a:schemeClr val="bg1"/>
                </a:solidFill>
              </a:rPr>
              <a:t>¿tu equipo?</a:t>
            </a:r>
          </a:p>
        </p:txBody>
      </p:sp>
      <p:sp>
        <p:nvSpPr>
          <p:cNvPr id="10" name="Google Shape;460;p64">
            <a:extLst>
              <a:ext uri="{FF2B5EF4-FFF2-40B4-BE49-F238E27FC236}">
                <a16:creationId xmlns:a16="http://schemas.microsoft.com/office/drawing/2014/main" id="{8FD3D9DE-BB29-4DB2-8C33-6A951E9C6EA0}"/>
              </a:ext>
            </a:extLst>
          </p:cNvPr>
          <p:cNvSpPr txBox="1">
            <a:spLocks/>
          </p:cNvSpPr>
          <p:nvPr/>
        </p:nvSpPr>
        <p:spPr>
          <a:xfrm>
            <a:off x="622169" y="1216059"/>
            <a:ext cx="10765410" cy="1475650"/>
          </a:xfrm>
          <a:prstGeom prst="rect">
            <a:avLst/>
          </a:prstGeom>
          <a:solidFill>
            <a:srgbClr val="F393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s-E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9600" b="1" i="0" u="none" strike="noStrike" cap="none" spc="-400">
                <a:solidFill>
                  <a:schemeClr val="bg1"/>
                </a:solidFill>
                <a:latin typeface="Arial" panose="020B0604020202020204" pitchFamily="34" charset="0"/>
                <a:ea typeface="Bebas Neue Bold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s-ES" dirty="0"/>
              <a:t>¿Tu organización?</a:t>
            </a:r>
          </a:p>
        </p:txBody>
      </p:sp>
      <p:pic>
        <p:nvPicPr>
          <p:cNvPr id="3" name="Imagen 2" descr="Mujer con la mano en la cabeza&#10;&#10;Descripción generada automáticamente con confianza baja">
            <a:extLst>
              <a:ext uri="{FF2B5EF4-FFF2-40B4-BE49-F238E27FC236}">
                <a16:creationId xmlns:a16="http://schemas.microsoft.com/office/drawing/2014/main" id="{63457D37-2619-BFE5-9F58-91C5F2DD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950" y="2516957"/>
            <a:ext cx="6744977" cy="43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163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60;p64">
            <a:extLst>
              <a:ext uri="{FF2B5EF4-FFF2-40B4-BE49-F238E27FC236}">
                <a16:creationId xmlns:a16="http://schemas.microsoft.com/office/drawing/2014/main" id="{7F61A4AC-6BEE-7A60-571B-F454466D5EBF}"/>
              </a:ext>
            </a:extLst>
          </p:cNvPr>
          <p:cNvSpPr txBox="1">
            <a:spLocks/>
          </p:cNvSpPr>
          <p:nvPr/>
        </p:nvSpPr>
        <p:spPr>
          <a:xfrm>
            <a:off x="4436533" y="3822323"/>
            <a:ext cx="9497243" cy="289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4300" b="1" i="0" u="none" strike="noStrike" cap="none">
                <a:solidFill>
                  <a:schemeClr val="dk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5333" dirty="0">
                <a:solidFill>
                  <a:schemeClr val="bg1"/>
                </a:solidFill>
              </a:rPr>
              <a:t>¿tu equipo?</a:t>
            </a:r>
          </a:p>
        </p:txBody>
      </p:sp>
      <p:sp>
        <p:nvSpPr>
          <p:cNvPr id="2" name="Google Shape;460;p64">
            <a:extLst>
              <a:ext uri="{FF2B5EF4-FFF2-40B4-BE49-F238E27FC236}">
                <a16:creationId xmlns:a16="http://schemas.microsoft.com/office/drawing/2014/main" id="{4303FB3D-3E1A-4A06-2F82-40B73E48CC9B}"/>
              </a:ext>
            </a:extLst>
          </p:cNvPr>
          <p:cNvSpPr txBox="1">
            <a:spLocks/>
          </p:cNvSpPr>
          <p:nvPr/>
        </p:nvSpPr>
        <p:spPr>
          <a:xfrm>
            <a:off x="267282" y="1593130"/>
            <a:ext cx="8820155" cy="1363486"/>
          </a:xfrm>
          <a:prstGeom prst="rect">
            <a:avLst/>
          </a:prstGeom>
          <a:solidFill>
            <a:srgbClr val="F393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s-E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9600" b="1" i="0" u="none" strike="noStrike" cap="none" spc="-400">
                <a:solidFill>
                  <a:schemeClr val="bg1"/>
                </a:solidFill>
                <a:latin typeface="Arial" panose="020B0604020202020204" pitchFamily="34" charset="0"/>
                <a:ea typeface="Bebas Neue Bold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s-ES" sz="8800" dirty="0"/>
              <a:t>¿Y otras AAPP?</a:t>
            </a:r>
          </a:p>
        </p:txBody>
      </p:sp>
      <p:pic>
        <p:nvPicPr>
          <p:cNvPr id="5" name="Imagen 4" descr="Mujer sonriendo para la cámara con un fondo naranja&#10;&#10;Descripción generada automáticamente">
            <a:extLst>
              <a:ext uri="{FF2B5EF4-FFF2-40B4-BE49-F238E27FC236}">
                <a16:creationId xmlns:a16="http://schemas.microsoft.com/office/drawing/2014/main" id="{188FD404-BDB6-D6F3-6A7D-D592D1EBA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400" y="0"/>
            <a:ext cx="614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843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5F2898D-F145-9F23-DB3C-327FB9A90D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6"/>
          <a:stretch/>
        </p:blipFill>
        <p:spPr>
          <a:xfrm>
            <a:off x="7119828" y="261652"/>
            <a:ext cx="4814613" cy="6334174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BA219B5-1653-95CF-5B35-2852EC847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247" y="422265"/>
            <a:ext cx="7745502" cy="954107"/>
          </a:xfrm>
        </p:spPr>
        <p:txBody>
          <a:bodyPr/>
          <a:lstStyle/>
          <a:p>
            <a:r>
              <a:rPr lang="es-ES" sz="2800" dirty="0">
                <a:sym typeface="Arial"/>
              </a:rPr>
              <a:t>La IA está ahí, el conocimiento está ahí… ¿</a:t>
            </a:r>
            <a:r>
              <a:rPr lang="es-ES" dirty="0">
                <a:sym typeface="Arial"/>
              </a:rPr>
              <a:t>Q</a:t>
            </a:r>
            <a:r>
              <a:rPr lang="es-ES" sz="2800" dirty="0">
                <a:sym typeface="Arial"/>
              </a:rPr>
              <a:t>ué ocurre?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AE5CED6-E1E1-444B-996D-F3B2925B602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787531" y="432885"/>
            <a:ext cx="1404469" cy="586800"/>
            <a:chOff x="10787530" y="432884"/>
            <a:chExt cx="1404470" cy="586800"/>
          </a:xfrm>
        </p:grpSpPr>
        <p:sp>
          <p:nvSpPr>
            <p:cNvPr id="7" name="Redondear rectángulo de esquina del mismo lado 6">
              <a:extLst>
                <a:ext uri="{FF2B5EF4-FFF2-40B4-BE49-F238E27FC236}">
                  <a16:creationId xmlns:a16="http://schemas.microsoft.com/office/drawing/2014/main" id="{A671969C-6454-BFAD-1829-8817750FE2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 rot="16200000">
              <a:off x="11196365" y="24049"/>
              <a:ext cx="586800" cy="14044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1"/>
            </a:p>
          </p:txBody>
        </p:sp>
        <p:pic>
          <p:nvPicPr>
            <p:cNvPr id="8" name="Imagen 7" descr="Un letrero de color blanco&#10;&#10;Descripción generada automáticamente con confianza baja">
              <a:extLst>
                <a:ext uri="{FF2B5EF4-FFF2-40B4-BE49-F238E27FC236}">
                  <a16:creationId xmlns:a16="http://schemas.microsoft.com/office/drawing/2014/main" id="{8342CF56-6911-0E5E-5170-106E4824E0B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081071" y="634230"/>
              <a:ext cx="792852" cy="190800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810BC085-FE9E-01EB-7A84-C29634D63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180" y="1604815"/>
            <a:ext cx="4814614" cy="3936199"/>
          </a:xfrm>
          <a:prstGeom prst="rect">
            <a:avLst/>
          </a:prstGeom>
        </p:spPr>
      </p:pic>
      <p:sp>
        <p:nvSpPr>
          <p:cNvPr id="10" name="Google Shape;465;p65">
            <a:extLst>
              <a:ext uri="{FF2B5EF4-FFF2-40B4-BE49-F238E27FC236}">
                <a16:creationId xmlns:a16="http://schemas.microsoft.com/office/drawing/2014/main" id="{74B549F1-6168-19F0-A484-12F9A932BC3E}"/>
              </a:ext>
            </a:extLst>
          </p:cNvPr>
          <p:cNvSpPr txBox="1">
            <a:spLocks/>
          </p:cNvSpPr>
          <p:nvPr/>
        </p:nvSpPr>
        <p:spPr>
          <a:xfrm>
            <a:off x="997740" y="5304520"/>
            <a:ext cx="10272000" cy="94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1800" b="1" err="1">
                <a:ea typeface="+mn-ea"/>
              </a:rPr>
              <a:t>Innovation</a:t>
            </a:r>
            <a:r>
              <a:rPr lang="es-ES" sz="3600">
                <a:solidFill>
                  <a:srgbClr val="004A9A"/>
                </a:solidFill>
              </a:rPr>
              <a:t> </a:t>
            </a:r>
            <a:r>
              <a:rPr lang="es-ES" sz="1800" b="1" err="1">
                <a:ea typeface="+mn-ea"/>
              </a:rPr>
              <a:t>Adoption</a:t>
            </a:r>
            <a:r>
              <a:rPr lang="es-ES" sz="1800" b="1">
                <a:ea typeface="+mn-ea"/>
              </a:rPr>
              <a:t> </a:t>
            </a:r>
            <a:r>
              <a:rPr lang="es-ES" sz="1800" b="1" err="1">
                <a:ea typeface="+mn-ea"/>
              </a:rPr>
              <a:t>Lifecycle</a:t>
            </a:r>
            <a:r>
              <a:rPr lang="es-ES" sz="1800" b="1">
                <a:ea typeface="+mn-ea"/>
              </a:rPr>
              <a:t> </a:t>
            </a:r>
            <a:r>
              <a:rPr lang="es-ES" sz="1800" b="1">
                <a:ea typeface="+mn-ea"/>
                <a:sym typeface="Arial"/>
              </a:rPr>
              <a:t>de Everett Rogers</a:t>
            </a:r>
          </a:p>
        </p:txBody>
      </p:sp>
      <p:sp>
        <p:nvSpPr>
          <p:cNvPr id="12" name="Google Shape;465;p65">
            <a:extLst>
              <a:ext uri="{FF2B5EF4-FFF2-40B4-BE49-F238E27FC236}">
                <a16:creationId xmlns:a16="http://schemas.microsoft.com/office/drawing/2014/main" id="{0B4CF03A-7049-42B7-D7E2-69B8BFE6A86D}"/>
              </a:ext>
            </a:extLst>
          </p:cNvPr>
          <p:cNvSpPr txBox="1">
            <a:spLocks/>
          </p:cNvSpPr>
          <p:nvPr/>
        </p:nvSpPr>
        <p:spPr>
          <a:xfrm>
            <a:off x="997740" y="5898695"/>
            <a:ext cx="10272000" cy="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43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600" b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Actitudes y predisposición diferentes</a:t>
            </a:r>
          </a:p>
        </p:txBody>
      </p:sp>
    </p:spTree>
    <p:extLst>
      <p:ext uri="{BB962C8B-B14F-4D97-AF65-F5344CB8AC3E}">
        <p14:creationId xmlns:p14="http://schemas.microsoft.com/office/powerpoint/2010/main" val="12277641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orporativos Babel">
      <a:dk1>
        <a:srgbClr val="262626"/>
      </a:dk1>
      <a:lt1>
        <a:srgbClr val="FFFFFF"/>
      </a:lt1>
      <a:dk2>
        <a:srgbClr val="262626"/>
      </a:dk2>
      <a:lt2>
        <a:srgbClr val="868686"/>
      </a:lt2>
      <a:accent1>
        <a:srgbClr val="F39333"/>
      </a:accent1>
      <a:accent2>
        <a:srgbClr val="FFED00"/>
      </a:accent2>
      <a:accent3>
        <a:srgbClr val="383A6F"/>
      </a:accent3>
      <a:accent4>
        <a:srgbClr val="E7512B"/>
      </a:accent4>
      <a:accent5>
        <a:srgbClr val="E2E6E8"/>
      </a:accent5>
      <a:accent6>
        <a:srgbClr val="262626"/>
      </a:accent6>
      <a:hlink>
        <a:srgbClr val="FEFFFF"/>
      </a:hlink>
      <a:folHlink>
        <a:srgbClr val="FE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D687AE3A-591A-674B-840F-95CFA967867A}" vid="{6519FAF6-D744-B345-978D-65F87B96391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1D8FB8E9962E478F1A5B59CF000BF4" ma:contentTypeVersion="17" ma:contentTypeDescription="Crear nuevo documento." ma:contentTypeScope="" ma:versionID="87e38bcdedf565fccc3ab3e57b1ed9dc">
  <xsd:schema xmlns:xsd="http://www.w3.org/2001/XMLSchema" xmlns:xs="http://www.w3.org/2001/XMLSchema" xmlns:p="http://schemas.microsoft.com/office/2006/metadata/properties" xmlns:ns2="4cf3df49-b4a6-4076-aaf8-e54c6290201d" xmlns:ns3="a719578f-70e8-4590-afce-a3d94e884cb4" targetNamespace="http://schemas.microsoft.com/office/2006/metadata/properties" ma:root="true" ma:fieldsID="abba6c2acbfa657e873a6a9686d7dacd" ns2:_="" ns3:_="">
    <xsd:import namespace="4cf3df49-b4a6-4076-aaf8-e54c6290201d"/>
    <xsd:import namespace="a719578f-70e8-4590-afce-a3d94e884c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f3df49-b4a6-4076-aaf8-e54c629020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ce400e2-b761-4210-83a7-c7f33a0ab7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19578f-70e8-4590-afce-a3d94e884cb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a9ea97b-8d50-4828-ba42-78cf160c5ddc}" ma:internalName="TaxCatchAll" ma:showField="CatchAllData" ma:web="a719578f-70e8-4590-afce-a3d94e884c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19578f-70e8-4590-afce-a3d94e884cb4" xsi:nil="true"/>
    <lcf76f155ced4ddcb4097134ff3c332f xmlns="4cf3df49-b4a6-4076-aaf8-e54c6290201d">
      <Terms xmlns="http://schemas.microsoft.com/office/infopath/2007/PartnerControls"/>
    </lcf76f155ced4ddcb4097134ff3c332f>
    <SharedWithUsers xmlns="a719578f-70e8-4590-afce-a3d94e884cb4">
      <UserInfo>
        <DisplayName>Maite Celador Iracheta</DisplayName>
        <AccountId>918</AccountId>
        <AccountType/>
      </UserInfo>
      <UserInfo>
        <DisplayName>Carmen Vargas Bermúdez</DisplayName>
        <AccountId>2405</AccountId>
        <AccountType/>
      </UserInfo>
      <UserInfo>
        <DisplayName>Tony Olivo</DisplayName>
        <AccountId>816</AccountId>
        <AccountType/>
      </UserInfo>
      <UserInfo>
        <DisplayName>Ana Velilla Hurtado</DisplayName>
        <AccountId>1173</AccountId>
        <AccountType/>
      </UserInfo>
      <UserInfo>
        <DisplayName>José Luis García López</DisplayName>
        <AccountId>448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234CB6A-6C22-418E-AA36-648EB8992A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95F2A0-689E-4DD2-9ED9-030F74646506}">
  <ds:schemaRefs>
    <ds:schemaRef ds:uri="4cf3df49-b4a6-4076-aaf8-e54c6290201d"/>
    <ds:schemaRef ds:uri="a719578f-70e8-4590-afce-a3d94e884c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BBBF1F9-4582-4FC2-B738-4E0BAF6377D6}">
  <ds:schemaRefs>
    <ds:schemaRef ds:uri="4cf3df49-b4a6-4076-aaf8-e54c6290201d"/>
    <ds:schemaRef ds:uri="969d5167-905e-4208-bd5b-7ff2fee24575"/>
    <ds:schemaRef ds:uri="a719578f-70e8-4590-afce-a3d94e884cb4"/>
    <ds:schemaRef ds:uri="f214a2f3-fa75-4ec4-9ad6-55c8494a76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162</TotalTime>
  <Words>1554</Words>
  <Application>Microsoft Office PowerPoint</Application>
  <PresentationFormat>Panorámica</PresentationFormat>
  <Paragraphs>152</Paragraphs>
  <Slides>22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Overpass</vt:lpstr>
      <vt:lpstr>Tema de Office</vt:lpstr>
      <vt:lpstr>Casos de uso de la IA: Malas prácticas vs Buenas prácticas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Malas prácticas o errores comunes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 Ruiz Carbajo</dc:creator>
  <cp:lastModifiedBy>Olga María Fernández López</cp:lastModifiedBy>
  <cp:revision>2</cp:revision>
  <dcterms:created xsi:type="dcterms:W3CDTF">2025-03-05T10:16:42Z</dcterms:created>
  <dcterms:modified xsi:type="dcterms:W3CDTF">2025-06-16T14:21:05Z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0x0101003C1D8FB8E9962E478F1A5B59CF000BF4</vt:lpwstr>
  </property>
  <property fmtid="{D5CDD505-2E9C-101B-9397-08002B2CF9AE}" pid="3" name="MediaServiceImageTags">
    <vt:lpwstr/>
  </property>
  <property fmtid="{D5CDD505-2E9C-101B-9397-08002B2CF9AE}" pid="4" name="NXPowerLiteLastOptimized">
    <vt:lpwstr>5751221</vt:lpwstr>
  </property>
  <property fmtid="{D5CDD505-2E9C-101B-9397-08002B2CF9AE}" pid="5" name="NXPowerLiteSettings">
    <vt:lpwstr>F7000400038000</vt:lpwstr>
  </property>
  <property fmtid="{D5CDD505-2E9C-101B-9397-08002B2CF9AE}" pid="6" name="NXPowerLiteVersion">
    <vt:lpwstr>S10.0.0</vt:lpwstr>
  </property>
  <property fmtid="{D5CDD505-2E9C-101B-9397-08002B2CF9AE}" pid="7" name="Order">
    <vt:r8>16324000</vt:r8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_SourceUrl">
    <vt:lpwstr/>
  </property>
  <property fmtid="{D5CDD505-2E9C-101B-9397-08002B2CF9AE}" pid="11" name="_SharedFileIndex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_ExtendedDescription">
    <vt:lpwstr/>
  </property>
  <property fmtid="{D5CDD505-2E9C-101B-9397-08002B2CF9AE}" pid="15" name="TriggerFlowInfo">
    <vt:lpwstr/>
  </property>
</Properties>
</file>